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6"/>
  </p:notesMasterIdLst>
  <p:handoutMasterIdLst>
    <p:handoutMasterId r:id="rId27"/>
  </p:handoutMasterIdLst>
  <p:sldIdLst>
    <p:sldId id="620" r:id="rId2"/>
    <p:sldId id="721" r:id="rId3"/>
    <p:sldId id="722" r:id="rId4"/>
    <p:sldId id="723" r:id="rId5"/>
    <p:sldId id="728" r:id="rId6"/>
    <p:sldId id="727" r:id="rId7"/>
    <p:sldId id="708" r:id="rId8"/>
    <p:sldId id="707" r:id="rId9"/>
    <p:sldId id="709" r:id="rId10"/>
    <p:sldId id="710" r:id="rId11"/>
    <p:sldId id="725" r:id="rId12"/>
    <p:sldId id="724" r:id="rId13"/>
    <p:sldId id="711" r:id="rId14"/>
    <p:sldId id="712" r:id="rId15"/>
    <p:sldId id="714" r:id="rId16"/>
    <p:sldId id="717" r:id="rId17"/>
    <p:sldId id="713" r:id="rId18"/>
    <p:sldId id="716" r:id="rId19"/>
    <p:sldId id="726" r:id="rId20"/>
    <p:sldId id="715" r:id="rId21"/>
    <p:sldId id="719" r:id="rId22"/>
    <p:sldId id="729" r:id="rId23"/>
    <p:sldId id="623" r:id="rId24"/>
    <p:sldId id="730" r:id="rId2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5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7095"/>
    <a:srgbClr val="B79BB1"/>
    <a:srgbClr val="3B9ED5"/>
    <a:srgbClr val="A2588F"/>
    <a:srgbClr val="FFFFCC"/>
    <a:srgbClr val="777777"/>
    <a:srgbClr val="67375E"/>
    <a:srgbClr val="BC96B1"/>
    <a:srgbClr val="BF616E"/>
    <a:srgbClr val="AD45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2" autoAdjust="0"/>
    <p:restoredTop sz="94574" autoAdjust="0"/>
  </p:normalViewPr>
  <p:slideViewPr>
    <p:cSldViewPr>
      <p:cViewPr varScale="1">
        <p:scale>
          <a:sx n="82" d="100"/>
          <a:sy n="82" d="100"/>
        </p:scale>
        <p:origin x="1504" y="184"/>
      </p:cViewPr>
      <p:guideLst>
        <p:guide orient="horz" pos="2478"/>
        <p:guide pos="352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15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ru-RU" sz="1600" dirty="0"/>
              <a:t>ПОСТУПИВШИЕ НА ПРОГРАММЫ ЮФУ ИЗ СТРАН СНГ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15" b="0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программы аспирантуры 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239271909275636E-2"/>
                  <c:y val="-3.7438977414764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78-40B7-A912-1C1888E76883}"/>
                </c:ext>
              </c:extLst>
            </c:dLbl>
            <c:dLbl>
              <c:idx val="1"/>
              <c:layout>
                <c:manualLayout>
                  <c:x val="-4.9030689436696098E-2"/>
                  <c:y val="-4.1598863794183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78-40B7-A912-1C1888E76883}"/>
                </c:ext>
              </c:extLst>
            </c:dLbl>
            <c:dLbl>
              <c:idx val="2"/>
              <c:layout>
                <c:manualLayout>
                  <c:x val="-5.4478543818551273E-2"/>
                  <c:y val="-3.7438977414764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78-40B7-A912-1C1888E768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5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C19-43D8-AFF1-AFAD08B22B7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на программы бакалавриата и специалитета 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630676224576858E-2"/>
                  <c:y val="-2.4959318276509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78-40B7-A912-1C1888E76883}"/>
                </c:ext>
              </c:extLst>
            </c:dLbl>
            <c:dLbl>
              <c:idx val="1"/>
              <c:layout>
                <c:manualLayout>
                  <c:x val="-3.6725694711302895E-2"/>
                  <c:y val="3.310327740050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78-40B7-A912-1C1888E76883}"/>
                </c:ext>
              </c:extLst>
            </c:dLbl>
            <c:dLbl>
              <c:idx val="2"/>
              <c:layout>
                <c:manualLayout>
                  <c:x val="-5.7202471009478839E-2"/>
                  <c:y val="-2.9119204655928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78-40B7-A912-1C1888E768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208</c:v>
                </c:pt>
                <c:pt idx="1">
                  <c:v>171</c:v>
                </c:pt>
                <c:pt idx="2">
                  <c:v>213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C19-43D8-AFF1-AFAD08B22B7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программы магистратуры </c:v>
                </c:pt>
              </c:strCache>
            </c:strRef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3228829921158014E-2"/>
                  <c:y val="-3.3122838131689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78-40B7-A912-1C1888E76883}"/>
                </c:ext>
              </c:extLst>
            </c:dLbl>
            <c:dLbl>
              <c:idx val="1"/>
              <c:layout>
                <c:manualLayout>
                  <c:x val="-2.9577620472371259E-2"/>
                  <c:y val="3.7263192898150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78-40B7-A912-1C1888E76883}"/>
                </c:ext>
              </c:extLst>
            </c:dLbl>
            <c:dLbl>
              <c:idx val="2"/>
              <c:layout>
                <c:manualLayout>
                  <c:x val="-1.8201612598382398E-2"/>
                  <c:y val="4.1403547664611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78-40B7-A912-1C1888E768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62</c:v>
                </c:pt>
                <c:pt idx="1">
                  <c:v>81</c:v>
                </c:pt>
                <c:pt idx="2">
                  <c:v>194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C19-43D8-AFF1-AFAD08B22B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13128272"/>
        <c:axId val="730753568"/>
      </c:lineChart>
      <c:catAx>
        <c:axId val="91312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3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0753568"/>
        <c:crosses val="autoZero"/>
        <c:auto val="1"/>
        <c:lblAlgn val="ctr"/>
        <c:lblOffset val="100"/>
        <c:noMultiLvlLbl val="0"/>
      </c:catAx>
      <c:valAx>
        <c:axId val="730753568"/>
        <c:scaling>
          <c:orientation val="minMax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3128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581448006359097"/>
          <c:y val="0.30868366059523311"/>
          <c:w val="0.25418551993640903"/>
          <c:h val="0.613498860587408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0" dirty="0"/>
              <a:t>ПОСТУПИВШИЕ НА ПРОГРАММЫ ЮФУ ИЗ СТРАН ДАЛЬНЕГО ЗАРУБЕЖЬЯ (НЕ СНГ)</a:t>
            </a:r>
          </a:p>
        </c:rich>
      </c:tx>
      <c:layout>
        <c:manualLayout>
          <c:xMode val="edge"/>
          <c:yMode val="edge"/>
          <c:x val="0.1438462262668137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0684367871666657E-2"/>
          <c:y val="0.28810292504954221"/>
          <c:w val="0.77252343897727804"/>
          <c:h val="0.594134073249791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поступивших на программы аспирантуры ЮФУ стран дальнего зарубежья (не СНГ)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1.0132755048226329E-2"/>
                  <c:y val="1.6409090248381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3A-43AC-8EE4-8336F9CD7F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</c:v>
                </c:pt>
                <c:pt idx="1">
                  <c:v>28</c:v>
                </c:pt>
                <c:pt idx="2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E0-4532-8F89-B4B6F4ED095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поступивших на программы бакалавриата и специалитета ЮФУ из стран дальнего зарубежья (не СНГ)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92</c:v>
                </c:pt>
                <c:pt idx="1">
                  <c:v>146</c:v>
                </c:pt>
                <c:pt idx="2">
                  <c:v>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E0-4532-8F89-B4B6F4ED095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поступивших на программы магистратуры ЮФУ из стран дальнего зарубежья (не СНГ)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29</c:v>
                </c:pt>
                <c:pt idx="1">
                  <c:v>63</c:v>
                </c:pt>
                <c:pt idx="2">
                  <c:v>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E0-4532-8F89-B4B6F4ED09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13128272"/>
        <c:axId val="730753568"/>
      </c:lineChart>
      <c:catAx>
        <c:axId val="91312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0753568"/>
        <c:crosses val="autoZero"/>
        <c:auto val="1"/>
        <c:lblAlgn val="ctr"/>
        <c:lblOffset val="100"/>
        <c:noMultiLvlLbl val="0"/>
      </c:catAx>
      <c:valAx>
        <c:axId val="73075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312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433767360460656E-2"/>
          <c:y val="7.9806181379865546E-2"/>
          <c:w val="0.96856625208020763"/>
          <c:h val="0.7775642284835518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Из ведущих вузов мира 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2.2742910612097818E-2"/>
                  <c:y val="-3.87002369174017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F0-455D-B5C8-A18B40F11A4B}"/>
                </c:ext>
              </c:extLst>
            </c:dLbl>
            <c:dLbl>
              <c:idx val="1"/>
              <c:layout>
                <c:manualLayout>
                  <c:x val="-1.9381818572765303E-2"/>
                  <c:y val="-4.52795462115885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F0-455D-B5C8-A18B40F11A4B}"/>
                </c:ext>
              </c:extLst>
            </c:dLbl>
            <c:dLbl>
              <c:idx val="2"/>
              <c:layout>
                <c:manualLayout>
                  <c:x val="-1.7953012734605669E-2"/>
                  <c:y val="4.544109528067390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F0-455D-B5C8-A18B40F11A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0F0-455D-B5C8-A18B40F11A4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месяцев , отработанных в ЮФУ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5048934942717225E-2"/>
                  <c:y val="-3.63528762245391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F0-455D-B5C8-A18B40F11A4B}"/>
                </c:ext>
              </c:extLst>
            </c:dLbl>
            <c:dLbl>
              <c:idx val="1"/>
              <c:layout>
                <c:manualLayout>
                  <c:x val="-2.0764161837224938E-2"/>
                  <c:y val="-3.63528762245391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F0-455D-B5C8-A18B40F11A4B}"/>
                </c:ext>
              </c:extLst>
            </c:dLbl>
            <c:dLbl>
              <c:idx val="2"/>
              <c:layout>
                <c:manualLayout>
                  <c:x val="-1.3620128219090298E-2"/>
                  <c:y val="-3.40808214605055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F0-455D-B5C8-A18B40F11A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161</c:v>
                </c:pt>
                <c:pt idx="1">
                  <c:v>241</c:v>
                </c:pt>
                <c:pt idx="2">
                  <c:v>261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0F0-455D-B5C8-A18B40F11A4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визит-профессоров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2.0857090526493902E-2"/>
                  <c:y val="5.90734238648760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0F0-455D-B5C8-A18B40F11A4B}"/>
                </c:ext>
              </c:extLst>
            </c:dLbl>
            <c:dLbl>
              <c:idx val="1"/>
              <c:layout>
                <c:manualLayout>
                  <c:x val="-2.6572317421001614E-2"/>
                  <c:y val="2.95367119324380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0F0-455D-B5C8-A18B40F11A4B}"/>
                </c:ext>
              </c:extLst>
            </c:dLbl>
            <c:dLbl>
              <c:idx val="2"/>
              <c:layout>
                <c:manualLayout>
                  <c:x val="-3.5145157762763182E-2"/>
                  <c:y val="4.771315004470759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0F0-455D-B5C8-A18B40F11A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28</c:v>
                </c:pt>
                <c:pt idx="1">
                  <c:v>37</c:v>
                </c:pt>
                <c:pt idx="2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30F0-455D-B5C8-A18B40F11A4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04473672"/>
        <c:axId val="504478920"/>
      </c:lineChart>
      <c:catAx>
        <c:axId val="504473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4478920"/>
        <c:crosses val="autoZero"/>
        <c:auto val="1"/>
        <c:lblAlgn val="ctr"/>
        <c:lblOffset val="100"/>
        <c:noMultiLvlLbl val="0"/>
      </c:catAx>
      <c:valAx>
        <c:axId val="504478920"/>
        <c:scaling>
          <c:logBase val="10"/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0447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0609309394818152"/>
          <c:y val="0.19804694524241148"/>
          <c:w val="0.18559659318474947"/>
          <c:h val="0.62864970634601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22D033-5D42-4A1B-8BCD-3433C87B2C86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59A50A1-AC69-43FD-AC27-4D2E225BDC6F}" type="pres">
      <dgm:prSet presAssocID="{5622D033-5D42-4A1B-8BCD-3433C87B2C86}" presName="diagram" presStyleCnt="0">
        <dgm:presLayoutVars>
          <dgm:dir/>
          <dgm:resizeHandles val="exact"/>
        </dgm:presLayoutVars>
      </dgm:prSet>
      <dgm:spPr/>
    </dgm:pt>
  </dgm:ptLst>
  <dgm:cxnLst>
    <dgm:cxn modelId="{0658AA7F-B2F7-4087-9BCD-B7FF87775E51}" type="presOf" srcId="{5622D033-5D42-4A1B-8BCD-3433C87B2C86}" destId="{F59A50A1-AC69-43FD-AC27-4D2E225BDC6F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622D033-5D42-4A1B-8BCD-3433C87B2C86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59A50A1-AC69-43FD-AC27-4D2E225BDC6F}" type="pres">
      <dgm:prSet presAssocID="{5622D033-5D42-4A1B-8BCD-3433C87B2C86}" presName="diagram" presStyleCnt="0">
        <dgm:presLayoutVars>
          <dgm:dir/>
          <dgm:resizeHandles val="exact"/>
        </dgm:presLayoutVars>
      </dgm:prSet>
      <dgm:spPr/>
    </dgm:pt>
  </dgm:ptLst>
  <dgm:cxnLst>
    <dgm:cxn modelId="{0658AA7F-B2F7-4087-9BCD-B7FF87775E51}" type="presOf" srcId="{5622D033-5D42-4A1B-8BCD-3433C87B2C86}" destId="{F59A50A1-AC69-43FD-AC27-4D2E225BDC6F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622D033-5D42-4A1B-8BCD-3433C87B2C86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59A50A1-AC69-43FD-AC27-4D2E225BDC6F}" type="pres">
      <dgm:prSet presAssocID="{5622D033-5D42-4A1B-8BCD-3433C87B2C86}" presName="diagram" presStyleCnt="0">
        <dgm:presLayoutVars>
          <dgm:dir/>
          <dgm:resizeHandles val="exact"/>
        </dgm:presLayoutVars>
      </dgm:prSet>
      <dgm:spPr/>
    </dgm:pt>
  </dgm:ptLst>
  <dgm:cxnLst>
    <dgm:cxn modelId="{0658AA7F-B2F7-4087-9BCD-B7FF87775E51}" type="presOf" srcId="{5622D033-5D42-4A1B-8BCD-3433C87B2C86}" destId="{F59A50A1-AC69-43FD-AC27-4D2E225BDC6F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622D033-5D42-4A1B-8BCD-3433C87B2C86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59A50A1-AC69-43FD-AC27-4D2E225BDC6F}" type="pres">
      <dgm:prSet presAssocID="{5622D033-5D42-4A1B-8BCD-3433C87B2C86}" presName="diagram" presStyleCnt="0">
        <dgm:presLayoutVars>
          <dgm:dir/>
          <dgm:resizeHandles val="exact"/>
        </dgm:presLayoutVars>
      </dgm:prSet>
      <dgm:spPr/>
    </dgm:pt>
  </dgm:ptLst>
  <dgm:cxnLst>
    <dgm:cxn modelId="{0658AA7F-B2F7-4087-9BCD-B7FF87775E51}" type="presOf" srcId="{5622D033-5D42-4A1B-8BCD-3433C87B2C86}" destId="{F59A50A1-AC69-43FD-AC27-4D2E225BDC6F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622D033-5D42-4A1B-8BCD-3433C87B2C86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59A50A1-AC69-43FD-AC27-4D2E225BDC6F}" type="pres">
      <dgm:prSet presAssocID="{5622D033-5D42-4A1B-8BCD-3433C87B2C86}" presName="diagram" presStyleCnt="0">
        <dgm:presLayoutVars>
          <dgm:dir/>
          <dgm:resizeHandles val="exact"/>
        </dgm:presLayoutVars>
      </dgm:prSet>
      <dgm:spPr/>
    </dgm:pt>
  </dgm:ptLst>
  <dgm:cxnLst>
    <dgm:cxn modelId="{0658AA7F-B2F7-4087-9BCD-B7FF87775E51}" type="presOf" srcId="{5622D033-5D42-4A1B-8BCD-3433C87B2C86}" destId="{F59A50A1-AC69-43FD-AC27-4D2E225BDC6F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622D033-5D42-4A1B-8BCD-3433C87B2C86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59A50A1-AC69-43FD-AC27-4D2E225BDC6F}" type="pres">
      <dgm:prSet presAssocID="{5622D033-5D42-4A1B-8BCD-3433C87B2C86}" presName="diagram" presStyleCnt="0">
        <dgm:presLayoutVars>
          <dgm:dir/>
          <dgm:resizeHandles val="exact"/>
        </dgm:presLayoutVars>
      </dgm:prSet>
      <dgm:spPr/>
    </dgm:pt>
  </dgm:ptLst>
  <dgm:cxnLst>
    <dgm:cxn modelId="{0658AA7F-B2F7-4087-9BCD-B7FF87775E51}" type="presOf" srcId="{5622D033-5D42-4A1B-8BCD-3433C87B2C86}" destId="{F59A50A1-AC69-43FD-AC27-4D2E225BDC6F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DAB7DEE-3CCF-4D48-B677-792E347C6FA7}" type="doc">
      <dgm:prSet loTypeId="urn:microsoft.com/office/officeart/2005/8/layout/lProcess2" loCatId="relationship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A8887DD5-D4E3-4F30-A903-33BD23E73A16}">
      <dgm:prSet phldrT="[Текст]" custT="1"/>
      <dgm:spPr/>
      <dgm:t>
        <a:bodyPr/>
        <a:lstStyle/>
        <a:p>
          <a:r>
            <a:rPr lang="ru-RU" sz="1400" b="1" dirty="0">
              <a:latin typeface="Arial Narrow" panose="020B0606020202030204" pitchFamily="34" charset="0"/>
            </a:rPr>
            <a:t>Продвижение</a:t>
          </a:r>
        </a:p>
      </dgm:t>
    </dgm:pt>
    <dgm:pt modelId="{C5323105-FB00-48CC-9D2A-8BA9B2F7EBD5}" type="parTrans" cxnId="{C1F9D8BB-B702-45D6-B3C8-23A0778C521A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034CC802-05C4-4070-8476-7EC09EF52A08}" type="sibTrans" cxnId="{C1F9D8BB-B702-45D6-B3C8-23A0778C521A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F36E7071-F0F3-4BE0-A4B1-0C14E8DBA7BF}">
      <dgm:prSet phldrT="[Текст]" custT="1"/>
      <dgm:spPr/>
      <dgm:t>
        <a:bodyPr/>
        <a:lstStyle/>
        <a:p>
          <a:r>
            <a:rPr lang="ru-RU" sz="1400" b="1">
              <a:latin typeface="Arial Narrow" panose="020B0606020202030204" pitchFamily="34" charset="0"/>
            </a:rPr>
            <a:t>Конкурс образовательных программ 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1F82D144-A133-4362-B55C-8E5B9D5B1444}" type="parTrans" cxnId="{3163AE5D-C86F-41D0-BDC3-A7C2464E6831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BADA2AAF-C4CA-4DEE-8E80-B134A9FC69A0}" type="sibTrans" cxnId="{3163AE5D-C86F-41D0-BDC3-A7C2464E6831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E408A382-BEC8-419C-AA96-5D520F81366D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+mn-lt"/>
            </a:rPr>
            <a:t>Планы на мероприятия в 2019 г.</a:t>
          </a:r>
        </a:p>
      </dgm:t>
    </dgm:pt>
    <dgm:pt modelId="{98D2ABFC-8CCC-46EB-83F2-01D60AD599DC}" type="parTrans" cxnId="{6FB836B4-DCBA-4D08-9EF9-1983FA42C1CC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8E769060-F673-4D5D-A7DC-7F05D94AA01C}" type="sibTrans" cxnId="{6FB836B4-DCBA-4D08-9EF9-1983FA42C1CC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76217950-49A8-4062-94EB-950F2A877AD0}">
      <dgm:prSet phldrT="[Текст]" custT="1"/>
      <dgm:spPr/>
      <dgm:t>
        <a:bodyPr/>
        <a:lstStyle/>
        <a:p>
          <a:r>
            <a:rPr lang="ru-RU" sz="1400" b="1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Создание проектного офиса анализа и прогноза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0D53ADE1-D298-4510-8A36-1E99E13EEC40}" type="parTrans" cxnId="{60AB6BAA-76C8-4760-AACD-0BECB74124D4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C13C6ED3-C0E4-418F-99D7-7ED656FCC3D5}" type="sibTrans" cxnId="{60AB6BAA-76C8-4760-AACD-0BECB74124D4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38517607-5E82-43AD-8402-529C69944078}">
      <dgm:prSet phldrT="[Текст]" custT="1"/>
      <dgm:spPr/>
      <dgm:t>
        <a:bodyPr/>
        <a:lstStyle/>
        <a:p>
          <a:r>
            <a:rPr lang="ru-RU" sz="1400" b="1">
              <a:latin typeface="Arial Narrow" panose="020B0606020202030204" pitchFamily="34" charset="0"/>
            </a:rPr>
            <a:t>Конкурс на поддержку  публикаций с зарубежными учеными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237F74D2-DBA6-42A4-AE77-449802A4A972}" type="parTrans" cxnId="{E72D29C9-8D7B-4C39-9542-0E95793D163D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24F59101-0842-4E11-AF2B-3DA90D28574E}" type="sibTrans" cxnId="{E72D29C9-8D7B-4C39-9542-0E95793D163D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AF73B20F-28D6-464E-BD8F-CFE5FBB1256B}">
      <dgm:prSet phldrT="[Текст]" custT="1"/>
      <dgm:spPr/>
      <dgm:t>
        <a:bodyPr/>
        <a:lstStyle/>
        <a:p>
          <a:r>
            <a:rPr lang="ru-RU" sz="1400" b="1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Гранты ЮФУ  для поступающих в аспирантуру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0A411521-EFAB-4238-913B-15691212B982}" type="parTrans" cxnId="{FFF750ED-2F4E-44AF-8DEC-4DD476B2809D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0820E734-FCBF-476D-8553-13D81DCD096A}" type="sibTrans" cxnId="{FFF750ED-2F4E-44AF-8DEC-4DD476B2809D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75A7F06A-53FA-4EFD-8AA8-A1C91E519257}">
      <dgm:prSet phldrT="[Текст]" custT="1"/>
      <dgm:spPr/>
      <dgm:t>
        <a:bodyPr/>
        <a:lstStyle/>
        <a:p>
          <a:r>
            <a:rPr lang="ru-RU" sz="1400" b="1" dirty="0">
              <a:latin typeface="Arial Narrow" panose="020B0606020202030204" pitchFamily="34" charset="0"/>
            </a:rPr>
            <a:t>Работа команды продвижения </a:t>
          </a:r>
        </a:p>
      </dgm:t>
    </dgm:pt>
    <dgm:pt modelId="{3762BA73-682E-4362-88B0-080B8C780357}" type="parTrans" cxnId="{DA6DE61F-D53F-433C-8C94-C033137A43FE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7565ECCA-916A-43B3-94EF-1397C46FEEA7}" type="sibTrans" cxnId="{DA6DE61F-D53F-433C-8C94-C033137A43FE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DAA1DF3A-5270-459D-9B82-2840BCB195DD}">
      <dgm:prSet custT="1"/>
      <dgm:spPr/>
      <dgm:t>
        <a:bodyPr/>
        <a:lstStyle/>
        <a:p>
          <a:r>
            <a:rPr lang="ru-RU" sz="1400" b="1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Расширение доступа к наукометрическим базам</a:t>
          </a:r>
          <a:r>
            <a:rPr lang="en-US" sz="1400" b="1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b="1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данных (</a:t>
          </a:r>
          <a:r>
            <a:rPr lang="en-US" sz="1400" b="1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Dimensions</a:t>
          </a:r>
          <a:r>
            <a:rPr lang="ru-RU" sz="1400" b="1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1400" b="1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Scival</a:t>
          </a:r>
          <a:r>
            <a:rPr lang="ru-RU" sz="1400" b="1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) </a:t>
          </a:r>
          <a:endParaRPr lang="ru-RU" sz="1400" b="1" dirty="0">
            <a:latin typeface="Arial Narrow" panose="020B0606020202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19FE46ED-A15C-4F34-977C-DFFE5030F537}" type="parTrans" cxnId="{B28E5D31-F1E2-4FA7-A9E8-63C16C718C6E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B1DF051E-86F8-4493-8BB5-18ECB24EA50F}" type="sibTrans" cxnId="{B28E5D31-F1E2-4FA7-A9E8-63C16C718C6E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2FA02A85-5DA5-4E09-8476-5899FE6B95A0}">
      <dgm:prSet phldrT="[Текст]" custT="1"/>
      <dgm:spPr/>
      <dgm:t>
        <a:bodyPr/>
        <a:lstStyle/>
        <a:p>
          <a:r>
            <a:rPr lang="ru-RU" sz="1400" b="1">
              <a:latin typeface="Arial Narrow" panose="020B0606020202030204" pitchFamily="34" charset="0"/>
            </a:rPr>
            <a:t>Проектный офис маркетинга образовательных программ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171655E8-5CF1-49BE-9689-518EF034BEA9}" type="parTrans" cxnId="{0B456E9A-CC36-4819-8619-E32DEB3D22DC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53989F92-9B94-450D-9DB4-611D6B900795}" type="sibTrans" cxnId="{0B456E9A-CC36-4819-8619-E32DEB3D22DC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EF007B07-9864-4242-B594-9EF33E70BA29}">
      <dgm:prSet phldrT="[Текст]" custT="1"/>
      <dgm:spPr/>
      <dgm:t>
        <a:bodyPr/>
        <a:lstStyle/>
        <a:p>
          <a:r>
            <a:rPr lang="ru-RU" sz="1400" b="1">
              <a:latin typeface="Arial Narrow" panose="020B0606020202030204" pitchFamily="34" charset="0"/>
            </a:rPr>
            <a:t>Положение о приглашении визит-профессоров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10D7F101-BECF-4BB8-ACB9-C494507AEBCB}" type="parTrans" cxnId="{D4C2862C-7D17-4BE6-AA4C-63ADA8BCA91D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0EDC351E-8E71-4929-93D4-17AD8DFBB616}" type="sibTrans" cxnId="{D4C2862C-7D17-4BE6-AA4C-63ADA8BCA91D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97B88501-34D3-4637-B189-7A8A8F3E77B9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+mn-lt"/>
            </a:rPr>
            <a:t>Мероприятия реализуемые в 2019 г.</a:t>
          </a:r>
        </a:p>
      </dgm:t>
    </dgm:pt>
    <dgm:pt modelId="{E188A303-28DE-4CB9-B34D-FB906CB8B8C8}" type="parTrans" cxnId="{BCF0422B-3DFA-4F8F-8995-C8BCF1E708C2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D03A81B3-00E6-47F5-93D6-D08ABD4CCADC}" type="sibTrans" cxnId="{BCF0422B-3DFA-4F8F-8995-C8BCF1E708C2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2D9063DA-DCF8-44DF-953F-A92C5D9F0F83}">
      <dgm:prSet phldrT="[Текст]" custT="1"/>
      <dgm:spPr/>
      <dgm:t>
        <a:bodyPr/>
        <a:lstStyle/>
        <a:p>
          <a:r>
            <a:rPr lang="ru-RU" sz="1400" b="1">
              <a:latin typeface="Arial Narrow" panose="020B0606020202030204" pitchFamily="34" charset="0"/>
            </a:rPr>
            <a:t>Конкурс постдоков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2943EA4F-A266-418B-9D38-D524CA113D22}" type="parTrans" cxnId="{E1A9CC4E-3A90-4CF7-8676-4802C6FBD110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6FB4AE4F-F9BF-4407-91F1-C761D38318D3}" type="sibTrans" cxnId="{E1A9CC4E-3A90-4CF7-8676-4802C6FBD110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E670BD3F-FD1D-4C64-9BAC-6F44C187A0D5}">
      <dgm:prSet phldrT="[Текст]" custT="1"/>
      <dgm:spPr/>
      <dgm:t>
        <a:bodyPr/>
        <a:lstStyle/>
        <a:p>
          <a:r>
            <a:rPr lang="ru-RU" sz="1400" b="1">
              <a:latin typeface="Arial Narrow" panose="020B0606020202030204" pitchFamily="34" charset="0"/>
            </a:rPr>
            <a:t>Развитие пула сетевых программ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C65CF9EF-606D-48B5-B04E-F3BFE69F6D80}" type="parTrans" cxnId="{DAF927C6-6CA9-4079-90AA-84324CB5485B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F39CB6BC-634D-47F8-969F-BAB7841596A1}" type="sibTrans" cxnId="{DAF927C6-6CA9-4079-90AA-84324CB5485B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0C229626-4686-49F8-92E2-F103F2296B56}">
      <dgm:prSet phldrT="[Текст]" custT="1"/>
      <dgm:spPr/>
      <dgm:t>
        <a:bodyPr/>
        <a:lstStyle/>
        <a:p>
          <a:r>
            <a:rPr lang="ru-RU" sz="1400" b="1">
              <a:latin typeface="Arial Narrow" panose="020B0606020202030204" pitchFamily="34" charset="0"/>
            </a:rPr>
            <a:t>Образование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903378C2-07C8-4C0B-8CFF-7B47BB09C74A}" type="parTrans" cxnId="{4F6969DB-B861-4821-968E-EA0AEB86A76D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0A0EC355-96A3-4357-8AE8-C5E8F7D43BB7}" type="sibTrans" cxnId="{4F6969DB-B861-4821-968E-EA0AEB86A76D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6B985BD4-4E25-40BF-AE1B-41812DF8EDE7}">
      <dgm:prSet phldrT="[Текст]" custT="1"/>
      <dgm:spPr/>
      <dgm:t>
        <a:bodyPr/>
        <a:lstStyle/>
        <a:p>
          <a:r>
            <a:rPr lang="ru-RU" sz="1400" b="1">
              <a:latin typeface="Arial Narrow" panose="020B0606020202030204" pitchFamily="34" charset="0"/>
            </a:rPr>
            <a:t>Наука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6558DF24-A244-4DE0-ACC5-6543D134ACEE}" type="parTrans" cxnId="{794EAF6C-D51E-4862-9CFC-7155824E191C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89E69EEE-3359-4972-95F3-7D0183C70193}" type="sibTrans" cxnId="{794EAF6C-D51E-4862-9CFC-7155824E191C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F493182A-F62D-47B7-BF6A-14417DD17F96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+mn-lt"/>
            </a:rPr>
            <a:t>Укрупненные направления интернационализации</a:t>
          </a:r>
        </a:p>
      </dgm:t>
    </dgm:pt>
    <dgm:pt modelId="{D3948CBC-06BB-48F8-947E-0BC9D59EC87F}" type="parTrans" cxnId="{73714EB2-82C2-4FC1-B23E-CCC47598DB00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21484EBE-73A0-4B6D-82B1-5BD40D66C392}" type="sibTrans" cxnId="{73714EB2-82C2-4FC1-B23E-CCC47598DB00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88E80860-FDDE-420A-8049-C02B4402B1D4}">
      <dgm:prSet custT="1"/>
      <dgm:spPr/>
      <dgm:t>
        <a:bodyPr/>
        <a:lstStyle/>
        <a:p>
          <a:r>
            <a:rPr lang="ru-RU" sz="1400" b="1">
              <a:latin typeface="Arial Narrow" panose="020B0606020202030204" pitchFamily="34" charset="0"/>
            </a:rPr>
            <a:t>Южный региональный центр компетенций в области онлайн-обучения ЮФУ</a:t>
          </a:r>
          <a:endParaRPr lang="ru-RU" sz="1400" b="1" dirty="0">
            <a:latin typeface="Arial Narrow" panose="020B0606020202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3ECE289D-7B84-4BBC-9E25-5CC222C47B0A}" type="parTrans" cxnId="{245A962B-7A95-48AF-9B34-B7FC8A97C054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D6D97DFE-D23F-447B-A75D-F6731E00880B}" type="sibTrans" cxnId="{245A962B-7A95-48AF-9B34-B7FC8A97C054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F09D77B5-2144-4864-B30C-857E8B273208}">
      <dgm:prSet phldrT="[Текст]" custT="1"/>
      <dgm:spPr/>
      <dgm:t>
        <a:bodyPr/>
        <a:lstStyle/>
        <a:p>
          <a:r>
            <a:rPr lang="ru-RU" sz="1400" b="1">
              <a:latin typeface="Arial Narrow" panose="020B0606020202030204" pitchFamily="34" charset="0"/>
            </a:rPr>
            <a:t>Воздействие на общество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AE4D9B9B-8139-4179-BC99-233889B82D82}" type="parTrans" cxnId="{39A6B887-3343-4D80-A6FB-4D27E34720DF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4A68F0CD-0781-4143-8D3C-C0FB18049FAF}" type="sibTrans" cxnId="{39A6B887-3343-4D80-A6FB-4D27E34720DF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7AEA1666-95C8-4390-8F3E-ACC00C836FAB}">
      <dgm:prSet custT="1"/>
      <dgm:spPr/>
      <dgm:t>
        <a:bodyPr/>
        <a:lstStyle/>
        <a:p>
          <a:r>
            <a:rPr lang="ru-RU" sz="1400" b="1">
              <a:latin typeface="Arial Narrow" panose="020B0606020202030204" pitchFamily="34" charset="0"/>
            </a:rPr>
            <a:t>Развитие благоприятной информационной среды и сервисов социально-культурной адаптации 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9DF5EED2-2CD4-4B0E-956F-DB68D41D09E9}" type="parTrans" cxnId="{695B40C4-5283-452C-ABC7-FE9C5D79E5BC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CE177799-A9BE-4042-B801-758831C18360}" type="sibTrans" cxnId="{695B40C4-5283-452C-ABC7-FE9C5D79E5BC}">
      <dgm:prSet/>
      <dgm:spPr/>
      <dgm:t>
        <a:bodyPr/>
        <a:lstStyle/>
        <a:p>
          <a:endParaRPr lang="ru-RU" b="1">
            <a:solidFill>
              <a:schemeClr val="tx1"/>
            </a:solidFill>
            <a:latin typeface="+mn-lt"/>
          </a:endParaRPr>
        </a:p>
      </dgm:t>
    </dgm:pt>
    <dgm:pt modelId="{F6ECFA0B-60C9-4611-A21C-0FFACA6E8684}" type="pres">
      <dgm:prSet presAssocID="{6DAB7DEE-3CCF-4D48-B677-792E347C6FA7}" presName="theList" presStyleCnt="0">
        <dgm:presLayoutVars>
          <dgm:dir/>
          <dgm:animLvl val="lvl"/>
          <dgm:resizeHandles val="exact"/>
        </dgm:presLayoutVars>
      </dgm:prSet>
      <dgm:spPr/>
    </dgm:pt>
    <dgm:pt modelId="{5586629E-DC48-4826-A55B-E8E42F0DE0D2}" type="pres">
      <dgm:prSet presAssocID="{F493182A-F62D-47B7-BF6A-14417DD17F96}" presName="compNode" presStyleCnt="0"/>
      <dgm:spPr/>
    </dgm:pt>
    <dgm:pt modelId="{EC96FA1E-F580-43AF-9676-C05D5E796D4E}" type="pres">
      <dgm:prSet presAssocID="{F493182A-F62D-47B7-BF6A-14417DD17F96}" presName="aNode" presStyleLbl="bgShp" presStyleIdx="0" presStyleCnt="3"/>
      <dgm:spPr/>
    </dgm:pt>
    <dgm:pt modelId="{787B6041-7F5E-48A4-8E01-1B6A126E7CFF}" type="pres">
      <dgm:prSet presAssocID="{F493182A-F62D-47B7-BF6A-14417DD17F96}" presName="textNode" presStyleLbl="bgShp" presStyleIdx="0" presStyleCnt="3"/>
      <dgm:spPr/>
    </dgm:pt>
    <dgm:pt modelId="{1165A329-788A-4CE8-96CC-832ACCDEFE9E}" type="pres">
      <dgm:prSet presAssocID="{F493182A-F62D-47B7-BF6A-14417DD17F96}" presName="compChildNode" presStyleCnt="0"/>
      <dgm:spPr/>
    </dgm:pt>
    <dgm:pt modelId="{0CBB44B3-86A9-4DA8-839F-873CB13CC053}" type="pres">
      <dgm:prSet presAssocID="{F493182A-F62D-47B7-BF6A-14417DD17F96}" presName="theInnerList" presStyleCnt="0"/>
      <dgm:spPr/>
    </dgm:pt>
    <dgm:pt modelId="{47B9938F-0C42-4E79-BFE2-90CEE8881EE4}" type="pres">
      <dgm:prSet presAssocID="{A8887DD5-D4E3-4F30-A903-33BD23E73A16}" presName="childNode" presStyleLbl="node1" presStyleIdx="0" presStyleCnt="16" custScaleY="67019" custLinFactNeighborY="36212">
        <dgm:presLayoutVars>
          <dgm:bulletEnabled val="1"/>
        </dgm:presLayoutVars>
      </dgm:prSet>
      <dgm:spPr/>
    </dgm:pt>
    <dgm:pt modelId="{1DC20D4C-A502-4B9B-AE55-0914CB545FB6}" type="pres">
      <dgm:prSet presAssocID="{A8887DD5-D4E3-4F30-A903-33BD23E73A16}" presName="aSpace2" presStyleCnt="0"/>
      <dgm:spPr/>
    </dgm:pt>
    <dgm:pt modelId="{04680ECF-0692-4980-80B0-55E9A500007D}" type="pres">
      <dgm:prSet presAssocID="{0C229626-4686-49F8-92E2-F103F2296B56}" presName="childNode" presStyleLbl="node1" presStyleIdx="1" presStyleCnt="16" custScaleY="123510" custLinFactNeighborY="36212">
        <dgm:presLayoutVars>
          <dgm:bulletEnabled val="1"/>
        </dgm:presLayoutVars>
      </dgm:prSet>
      <dgm:spPr/>
    </dgm:pt>
    <dgm:pt modelId="{358BE6FF-AEA8-4433-B398-54FC87E8DFEB}" type="pres">
      <dgm:prSet presAssocID="{0C229626-4686-49F8-92E2-F103F2296B56}" presName="aSpace2" presStyleCnt="0"/>
      <dgm:spPr/>
    </dgm:pt>
    <dgm:pt modelId="{01F50FA7-5EE3-4F15-919A-BB36A111AE91}" type="pres">
      <dgm:prSet presAssocID="{6B985BD4-4E25-40BF-AE1B-41812DF8EDE7}" presName="childNode" presStyleLbl="node1" presStyleIdx="2" presStyleCnt="16" custScaleY="145922" custLinFactNeighborX="74" custLinFactNeighborY="13154">
        <dgm:presLayoutVars>
          <dgm:bulletEnabled val="1"/>
        </dgm:presLayoutVars>
      </dgm:prSet>
      <dgm:spPr/>
    </dgm:pt>
    <dgm:pt modelId="{42EC8992-911C-4E88-88A4-7461003B8CB5}" type="pres">
      <dgm:prSet presAssocID="{6B985BD4-4E25-40BF-AE1B-41812DF8EDE7}" presName="aSpace2" presStyleCnt="0"/>
      <dgm:spPr/>
    </dgm:pt>
    <dgm:pt modelId="{B60344F6-F70B-4558-8467-2FCAE498D71E}" type="pres">
      <dgm:prSet presAssocID="{F09D77B5-2144-4864-B30C-857E8B273208}" presName="childNode" presStyleLbl="node1" presStyleIdx="3" presStyleCnt="16" custScaleY="47153" custLinFactNeighborX="74" custLinFactNeighborY="30176">
        <dgm:presLayoutVars>
          <dgm:bulletEnabled val="1"/>
        </dgm:presLayoutVars>
      </dgm:prSet>
      <dgm:spPr/>
    </dgm:pt>
    <dgm:pt modelId="{130273D3-A346-45B9-8421-A2225082DC07}" type="pres">
      <dgm:prSet presAssocID="{F493182A-F62D-47B7-BF6A-14417DD17F96}" presName="aSpace" presStyleCnt="0"/>
      <dgm:spPr/>
    </dgm:pt>
    <dgm:pt modelId="{07329C4A-CB0D-449D-8298-03B52BC09429}" type="pres">
      <dgm:prSet presAssocID="{97B88501-34D3-4637-B189-7A8A8F3E77B9}" presName="compNode" presStyleCnt="0"/>
      <dgm:spPr/>
    </dgm:pt>
    <dgm:pt modelId="{708B5D23-0CC8-4C0F-8BB5-BADE6389F246}" type="pres">
      <dgm:prSet presAssocID="{97B88501-34D3-4637-B189-7A8A8F3E77B9}" presName="aNode" presStyleLbl="bgShp" presStyleIdx="1" presStyleCnt="3"/>
      <dgm:spPr/>
    </dgm:pt>
    <dgm:pt modelId="{7EBE9451-5D2B-416C-A3F8-97E1760A1039}" type="pres">
      <dgm:prSet presAssocID="{97B88501-34D3-4637-B189-7A8A8F3E77B9}" presName="textNode" presStyleLbl="bgShp" presStyleIdx="1" presStyleCnt="3"/>
      <dgm:spPr/>
    </dgm:pt>
    <dgm:pt modelId="{3B26CA4C-415D-4D08-AB8A-41A720287C4F}" type="pres">
      <dgm:prSet presAssocID="{97B88501-34D3-4637-B189-7A8A8F3E77B9}" presName="compChildNode" presStyleCnt="0"/>
      <dgm:spPr/>
    </dgm:pt>
    <dgm:pt modelId="{42CDA14D-6BF0-45D7-91DD-3EC439E1FD4B}" type="pres">
      <dgm:prSet presAssocID="{97B88501-34D3-4637-B189-7A8A8F3E77B9}" presName="theInnerList" presStyleCnt="0"/>
      <dgm:spPr/>
    </dgm:pt>
    <dgm:pt modelId="{DE0DB633-FEFD-4189-A415-212AE02AEF13}" type="pres">
      <dgm:prSet presAssocID="{75A7F06A-53FA-4EFD-8AA8-A1C91E519257}" presName="childNode" presStyleLbl="node1" presStyleIdx="4" presStyleCnt="16">
        <dgm:presLayoutVars>
          <dgm:bulletEnabled val="1"/>
        </dgm:presLayoutVars>
      </dgm:prSet>
      <dgm:spPr/>
    </dgm:pt>
    <dgm:pt modelId="{A01CE17C-464D-49F2-BA36-AA5C95F6AF40}" type="pres">
      <dgm:prSet presAssocID="{75A7F06A-53FA-4EFD-8AA8-A1C91E519257}" presName="aSpace2" presStyleCnt="0"/>
      <dgm:spPr/>
    </dgm:pt>
    <dgm:pt modelId="{947BD0B9-4259-4F7C-AA82-D59B20F0E1AD}" type="pres">
      <dgm:prSet presAssocID="{F36E7071-F0F3-4BE0-A4B1-0C14E8DBA7BF}" presName="childNode" presStyleLbl="node1" presStyleIdx="5" presStyleCnt="16">
        <dgm:presLayoutVars>
          <dgm:bulletEnabled val="1"/>
        </dgm:presLayoutVars>
      </dgm:prSet>
      <dgm:spPr/>
    </dgm:pt>
    <dgm:pt modelId="{7ED6CCB6-3E2B-4AD1-99E5-8A1301FF4E52}" type="pres">
      <dgm:prSet presAssocID="{F36E7071-F0F3-4BE0-A4B1-0C14E8DBA7BF}" presName="aSpace2" presStyleCnt="0"/>
      <dgm:spPr/>
    </dgm:pt>
    <dgm:pt modelId="{81A66247-E5F4-4BB5-ABF5-8E01951195A5}" type="pres">
      <dgm:prSet presAssocID="{AF73B20F-28D6-464E-BD8F-CFE5FBB1256B}" presName="childNode" presStyleLbl="node1" presStyleIdx="6" presStyleCnt="16">
        <dgm:presLayoutVars>
          <dgm:bulletEnabled val="1"/>
        </dgm:presLayoutVars>
      </dgm:prSet>
      <dgm:spPr/>
    </dgm:pt>
    <dgm:pt modelId="{AD3245F8-F908-4F51-806B-B828737CCCCD}" type="pres">
      <dgm:prSet presAssocID="{AF73B20F-28D6-464E-BD8F-CFE5FBB1256B}" presName="aSpace2" presStyleCnt="0"/>
      <dgm:spPr/>
    </dgm:pt>
    <dgm:pt modelId="{99CD803C-603C-4BFC-8E57-E9D09FD83575}" type="pres">
      <dgm:prSet presAssocID="{2D9063DA-DCF8-44DF-953F-A92C5D9F0F83}" presName="childNode" presStyleLbl="node1" presStyleIdx="7" presStyleCnt="16">
        <dgm:presLayoutVars>
          <dgm:bulletEnabled val="1"/>
        </dgm:presLayoutVars>
      </dgm:prSet>
      <dgm:spPr/>
    </dgm:pt>
    <dgm:pt modelId="{F7EF706D-8DAB-4778-A64A-B8ABD716ADCB}" type="pres">
      <dgm:prSet presAssocID="{2D9063DA-DCF8-44DF-953F-A92C5D9F0F83}" presName="aSpace2" presStyleCnt="0"/>
      <dgm:spPr/>
    </dgm:pt>
    <dgm:pt modelId="{5BE03243-70C3-4EC6-8EDB-5ABCE29AEDF8}" type="pres">
      <dgm:prSet presAssocID="{DAA1DF3A-5270-459D-9B82-2840BCB195DD}" presName="childNode" presStyleLbl="node1" presStyleIdx="8" presStyleCnt="16">
        <dgm:presLayoutVars>
          <dgm:bulletEnabled val="1"/>
        </dgm:presLayoutVars>
      </dgm:prSet>
      <dgm:spPr/>
    </dgm:pt>
    <dgm:pt modelId="{F076C8B3-99FA-4A57-B810-324B8320CF8E}" type="pres">
      <dgm:prSet presAssocID="{DAA1DF3A-5270-459D-9B82-2840BCB195DD}" presName="aSpace2" presStyleCnt="0"/>
      <dgm:spPr/>
    </dgm:pt>
    <dgm:pt modelId="{1694AB09-6519-4692-958E-23D4834CED50}" type="pres">
      <dgm:prSet presAssocID="{88E80860-FDDE-420A-8049-C02B4402B1D4}" presName="childNode" presStyleLbl="node1" presStyleIdx="9" presStyleCnt="16">
        <dgm:presLayoutVars>
          <dgm:bulletEnabled val="1"/>
        </dgm:presLayoutVars>
      </dgm:prSet>
      <dgm:spPr/>
    </dgm:pt>
    <dgm:pt modelId="{59032B15-800D-4840-9D75-5C37873E236A}" type="pres">
      <dgm:prSet presAssocID="{97B88501-34D3-4637-B189-7A8A8F3E77B9}" presName="aSpace" presStyleCnt="0"/>
      <dgm:spPr/>
    </dgm:pt>
    <dgm:pt modelId="{F9411D0D-3E7C-495F-AEF9-18DE6F332B61}" type="pres">
      <dgm:prSet presAssocID="{E408A382-BEC8-419C-AA96-5D520F81366D}" presName="compNode" presStyleCnt="0"/>
      <dgm:spPr/>
    </dgm:pt>
    <dgm:pt modelId="{020FA6EC-FD3C-4C8F-A324-78B497F935E2}" type="pres">
      <dgm:prSet presAssocID="{E408A382-BEC8-419C-AA96-5D520F81366D}" presName="aNode" presStyleLbl="bgShp" presStyleIdx="2" presStyleCnt="3"/>
      <dgm:spPr/>
    </dgm:pt>
    <dgm:pt modelId="{9E0BFDA4-789B-4986-81A2-CDABF5C59AF7}" type="pres">
      <dgm:prSet presAssocID="{E408A382-BEC8-419C-AA96-5D520F81366D}" presName="textNode" presStyleLbl="bgShp" presStyleIdx="2" presStyleCnt="3"/>
      <dgm:spPr/>
    </dgm:pt>
    <dgm:pt modelId="{DAB63BB0-F987-4E5C-BF83-E1977FBE2F72}" type="pres">
      <dgm:prSet presAssocID="{E408A382-BEC8-419C-AA96-5D520F81366D}" presName="compChildNode" presStyleCnt="0"/>
      <dgm:spPr/>
    </dgm:pt>
    <dgm:pt modelId="{69C4BEAA-A736-4A9F-B68A-AF2A686D523A}" type="pres">
      <dgm:prSet presAssocID="{E408A382-BEC8-419C-AA96-5D520F81366D}" presName="theInnerList" presStyleCnt="0"/>
      <dgm:spPr/>
    </dgm:pt>
    <dgm:pt modelId="{B9253C42-5D67-4C42-A0D7-1A6788E0A6CC}" type="pres">
      <dgm:prSet presAssocID="{2FA02A85-5DA5-4E09-8476-5899FE6B95A0}" presName="childNode" presStyleLbl="node1" presStyleIdx="10" presStyleCnt="16">
        <dgm:presLayoutVars>
          <dgm:bulletEnabled val="1"/>
        </dgm:presLayoutVars>
      </dgm:prSet>
      <dgm:spPr/>
    </dgm:pt>
    <dgm:pt modelId="{DBB806FB-22D4-4744-93FB-ABB127EF244A}" type="pres">
      <dgm:prSet presAssocID="{2FA02A85-5DA5-4E09-8476-5899FE6B95A0}" presName="aSpace2" presStyleCnt="0"/>
      <dgm:spPr/>
    </dgm:pt>
    <dgm:pt modelId="{0A3767A4-44A8-4CD0-92CC-BF06D4DB2213}" type="pres">
      <dgm:prSet presAssocID="{E670BD3F-FD1D-4C64-9BAC-6F44C187A0D5}" presName="childNode" presStyleLbl="node1" presStyleIdx="11" presStyleCnt="16">
        <dgm:presLayoutVars>
          <dgm:bulletEnabled val="1"/>
        </dgm:presLayoutVars>
      </dgm:prSet>
      <dgm:spPr/>
    </dgm:pt>
    <dgm:pt modelId="{2A74A9D7-7248-4BF0-B484-E0254765B2D2}" type="pres">
      <dgm:prSet presAssocID="{E670BD3F-FD1D-4C64-9BAC-6F44C187A0D5}" presName="aSpace2" presStyleCnt="0"/>
      <dgm:spPr/>
    </dgm:pt>
    <dgm:pt modelId="{9F2E0F22-FE7F-49CC-AAB7-AFD2487064C2}" type="pres">
      <dgm:prSet presAssocID="{76217950-49A8-4062-94EB-950F2A877AD0}" presName="childNode" presStyleLbl="node1" presStyleIdx="12" presStyleCnt="16">
        <dgm:presLayoutVars>
          <dgm:bulletEnabled val="1"/>
        </dgm:presLayoutVars>
      </dgm:prSet>
      <dgm:spPr/>
    </dgm:pt>
    <dgm:pt modelId="{E51220A1-BD4A-4B06-892B-66B4FCE021E9}" type="pres">
      <dgm:prSet presAssocID="{76217950-49A8-4062-94EB-950F2A877AD0}" presName="aSpace2" presStyleCnt="0"/>
      <dgm:spPr/>
    </dgm:pt>
    <dgm:pt modelId="{DB306BD4-14E2-45F8-8540-43CB28C10C57}" type="pres">
      <dgm:prSet presAssocID="{38517607-5E82-43AD-8402-529C69944078}" presName="childNode" presStyleLbl="node1" presStyleIdx="13" presStyleCnt="16">
        <dgm:presLayoutVars>
          <dgm:bulletEnabled val="1"/>
        </dgm:presLayoutVars>
      </dgm:prSet>
      <dgm:spPr/>
    </dgm:pt>
    <dgm:pt modelId="{08591356-78CB-4450-8AF5-929E0A0E6B30}" type="pres">
      <dgm:prSet presAssocID="{38517607-5E82-43AD-8402-529C69944078}" presName="aSpace2" presStyleCnt="0"/>
      <dgm:spPr/>
    </dgm:pt>
    <dgm:pt modelId="{87C9D0FA-FB3A-4EB9-8E13-D31092FBF715}" type="pres">
      <dgm:prSet presAssocID="{EF007B07-9864-4242-B594-9EF33E70BA29}" presName="childNode" presStyleLbl="node1" presStyleIdx="14" presStyleCnt="16" custLinFactNeighborY="-2954">
        <dgm:presLayoutVars>
          <dgm:bulletEnabled val="1"/>
        </dgm:presLayoutVars>
      </dgm:prSet>
      <dgm:spPr/>
    </dgm:pt>
    <dgm:pt modelId="{5510A99D-0361-49F3-9260-5CC434F2D3B5}" type="pres">
      <dgm:prSet presAssocID="{EF007B07-9864-4242-B594-9EF33E70BA29}" presName="aSpace2" presStyleCnt="0"/>
      <dgm:spPr/>
    </dgm:pt>
    <dgm:pt modelId="{B1BD2A01-33A0-479B-935D-308BC57B076A}" type="pres">
      <dgm:prSet presAssocID="{7AEA1666-95C8-4390-8F3E-ACC00C836FAB}" presName="childNode" presStyleLbl="node1" presStyleIdx="15" presStyleCnt="16">
        <dgm:presLayoutVars>
          <dgm:bulletEnabled val="1"/>
        </dgm:presLayoutVars>
      </dgm:prSet>
      <dgm:spPr/>
    </dgm:pt>
  </dgm:ptLst>
  <dgm:cxnLst>
    <dgm:cxn modelId="{8AE90705-D86C-402A-AC84-18C94059932B}" type="presOf" srcId="{2D9063DA-DCF8-44DF-953F-A92C5D9F0F83}" destId="{99CD803C-603C-4BFC-8E57-E9D09FD83575}" srcOrd="0" destOrd="0" presId="urn:microsoft.com/office/officeart/2005/8/layout/lProcess2"/>
    <dgm:cxn modelId="{97453608-5D5D-4093-8B5C-333CB1802D6B}" type="presOf" srcId="{7AEA1666-95C8-4390-8F3E-ACC00C836FAB}" destId="{B1BD2A01-33A0-479B-935D-308BC57B076A}" srcOrd="0" destOrd="0" presId="urn:microsoft.com/office/officeart/2005/8/layout/lProcess2"/>
    <dgm:cxn modelId="{B2DD490C-1D80-41AE-A850-CFFF212D7489}" type="presOf" srcId="{AF73B20F-28D6-464E-BD8F-CFE5FBB1256B}" destId="{81A66247-E5F4-4BB5-ABF5-8E01951195A5}" srcOrd="0" destOrd="0" presId="urn:microsoft.com/office/officeart/2005/8/layout/lProcess2"/>
    <dgm:cxn modelId="{189E051A-B459-4738-B973-CABA4BF7F785}" type="presOf" srcId="{97B88501-34D3-4637-B189-7A8A8F3E77B9}" destId="{7EBE9451-5D2B-416C-A3F8-97E1760A1039}" srcOrd="1" destOrd="0" presId="urn:microsoft.com/office/officeart/2005/8/layout/lProcess2"/>
    <dgm:cxn modelId="{DA6DE61F-D53F-433C-8C94-C033137A43FE}" srcId="{97B88501-34D3-4637-B189-7A8A8F3E77B9}" destId="{75A7F06A-53FA-4EFD-8AA8-A1C91E519257}" srcOrd="0" destOrd="0" parTransId="{3762BA73-682E-4362-88B0-080B8C780357}" sibTransId="{7565ECCA-916A-43B3-94EF-1397C46FEEA7}"/>
    <dgm:cxn modelId="{F499AF23-AB31-465C-81BF-843BB1397467}" type="presOf" srcId="{E408A382-BEC8-419C-AA96-5D520F81366D}" destId="{9E0BFDA4-789B-4986-81A2-CDABF5C59AF7}" srcOrd="1" destOrd="0" presId="urn:microsoft.com/office/officeart/2005/8/layout/lProcess2"/>
    <dgm:cxn modelId="{BCF0422B-3DFA-4F8F-8995-C8BCF1E708C2}" srcId="{6DAB7DEE-3CCF-4D48-B677-792E347C6FA7}" destId="{97B88501-34D3-4637-B189-7A8A8F3E77B9}" srcOrd="1" destOrd="0" parTransId="{E188A303-28DE-4CB9-B34D-FB906CB8B8C8}" sibTransId="{D03A81B3-00E6-47F5-93D6-D08ABD4CCADC}"/>
    <dgm:cxn modelId="{245A962B-7A95-48AF-9B34-B7FC8A97C054}" srcId="{97B88501-34D3-4637-B189-7A8A8F3E77B9}" destId="{88E80860-FDDE-420A-8049-C02B4402B1D4}" srcOrd="5" destOrd="0" parTransId="{3ECE289D-7B84-4BBC-9E25-5CC222C47B0A}" sibTransId="{D6D97DFE-D23F-447B-A75D-F6731E00880B}"/>
    <dgm:cxn modelId="{D4C2862C-7D17-4BE6-AA4C-63ADA8BCA91D}" srcId="{E408A382-BEC8-419C-AA96-5D520F81366D}" destId="{EF007B07-9864-4242-B594-9EF33E70BA29}" srcOrd="4" destOrd="0" parTransId="{10D7F101-BECF-4BB8-ACB9-C494507AEBCB}" sibTransId="{0EDC351E-8E71-4929-93D4-17AD8DFBB616}"/>
    <dgm:cxn modelId="{B28E5D31-F1E2-4FA7-A9E8-63C16C718C6E}" srcId="{97B88501-34D3-4637-B189-7A8A8F3E77B9}" destId="{DAA1DF3A-5270-459D-9B82-2840BCB195DD}" srcOrd="4" destOrd="0" parTransId="{19FE46ED-A15C-4F34-977C-DFFE5030F537}" sibTransId="{B1DF051E-86F8-4493-8BB5-18ECB24EA50F}"/>
    <dgm:cxn modelId="{318E003B-FE4A-4C37-BB53-954038E4010D}" type="presOf" srcId="{DAA1DF3A-5270-459D-9B82-2840BCB195DD}" destId="{5BE03243-70C3-4EC6-8EDB-5ABCE29AEDF8}" srcOrd="0" destOrd="0" presId="urn:microsoft.com/office/officeart/2005/8/layout/lProcess2"/>
    <dgm:cxn modelId="{E64F0F47-EB19-4DA5-8FE3-449E21F757DE}" type="presOf" srcId="{2FA02A85-5DA5-4E09-8476-5899FE6B95A0}" destId="{B9253C42-5D67-4C42-A0D7-1A6788E0A6CC}" srcOrd="0" destOrd="0" presId="urn:microsoft.com/office/officeart/2005/8/layout/lProcess2"/>
    <dgm:cxn modelId="{E1A9CC4E-3A90-4CF7-8676-4802C6FBD110}" srcId="{97B88501-34D3-4637-B189-7A8A8F3E77B9}" destId="{2D9063DA-DCF8-44DF-953F-A92C5D9F0F83}" srcOrd="3" destOrd="0" parTransId="{2943EA4F-A266-418B-9D38-D524CA113D22}" sibTransId="{6FB4AE4F-F9BF-4407-91F1-C761D38318D3}"/>
    <dgm:cxn modelId="{CB8D0850-CEA0-4C9D-B4FB-DA17ED49B69F}" type="presOf" srcId="{6B985BD4-4E25-40BF-AE1B-41812DF8EDE7}" destId="{01F50FA7-5EE3-4F15-919A-BB36A111AE91}" srcOrd="0" destOrd="0" presId="urn:microsoft.com/office/officeart/2005/8/layout/lProcess2"/>
    <dgm:cxn modelId="{31C85B53-F747-4208-AC20-B5509378882F}" type="presOf" srcId="{F36E7071-F0F3-4BE0-A4B1-0C14E8DBA7BF}" destId="{947BD0B9-4259-4F7C-AA82-D59B20F0E1AD}" srcOrd="0" destOrd="0" presId="urn:microsoft.com/office/officeart/2005/8/layout/lProcess2"/>
    <dgm:cxn modelId="{E8F24857-6F37-45B1-86DA-2C6083C4E498}" type="presOf" srcId="{E670BD3F-FD1D-4C64-9BAC-6F44C187A0D5}" destId="{0A3767A4-44A8-4CD0-92CC-BF06D4DB2213}" srcOrd="0" destOrd="0" presId="urn:microsoft.com/office/officeart/2005/8/layout/lProcess2"/>
    <dgm:cxn modelId="{3163AE5D-C86F-41D0-BDC3-A7C2464E6831}" srcId="{97B88501-34D3-4637-B189-7A8A8F3E77B9}" destId="{F36E7071-F0F3-4BE0-A4B1-0C14E8DBA7BF}" srcOrd="1" destOrd="0" parTransId="{1F82D144-A133-4362-B55C-8E5B9D5B1444}" sibTransId="{BADA2AAF-C4CA-4DEE-8E80-B134A9FC69A0}"/>
    <dgm:cxn modelId="{794EAF6C-D51E-4862-9CFC-7155824E191C}" srcId="{F493182A-F62D-47B7-BF6A-14417DD17F96}" destId="{6B985BD4-4E25-40BF-AE1B-41812DF8EDE7}" srcOrd="2" destOrd="0" parTransId="{6558DF24-A244-4DE0-ACC5-6543D134ACEE}" sibTransId="{89E69EEE-3359-4972-95F3-7D0183C70193}"/>
    <dgm:cxn modelId="{ACC54173-0709-4D6E-B9F4-CD12EE4A037B}" type="presOf" srcId="{F493182A-F62D-47B7-BF6A-14417DD17F96}" destId="{787B6041-7F5E-48A4-8E01-1B6A126E7CFF}" srcOrd="1" destOrd="0" presId="urn:microsoft.com/office/officeart/2005/8/layout/lProcess2"/>
    <dgm:cxn modelId="{4578F077-86B3-4C10-B30B-6BA9FC61449F}" type="presOf" srcId="{F493182A-F62D-47B7-BF6A-14417DD17F96}" destId="{EC96FA1E-F580-43AF-9676-C05D5E796D4E}" srcOrd="0" destOrd="0" presId="urn:microsoft.com/office/officeart/2005/8/layout/lProcess2"/>
    <dgm:cxn modelId="{39A6B887-3343-4D80-A6FB-4D27E34720DF}" srcId="{F493182A-F62D-47B7-BF6A-14417DD17F96}" destId="{F09D77B5-2144-4864-B30C-857E8B273208}" srcOrd="3" destOrd="0" parTransId="{AE4D9B9B-8139-4179-BC99-233889B82D82}" sibTransId="{4A68F0CD-0781-4143-8D3C-C0FB18049FAF}"/>
    <dgm:cxn modelId="{9C947F8A-E179-492A-87AA-E101382F588F}" type="presOf" srcId="{75A7F06A-53FA-4EFD-8AA8-A1C91E519257}" destId="{DE0DB633-FEFD-4189-A415-212AE02AEF13}" srcOrd="0" destOrd="0" presId="urn:microsoft.com/office/officeart/2005/8/layout/lProcess2"/>
    <dgm:cxn modelId="{0B456E9A-CC36-4819-8619-E32DEB3D22DC}" srcId="{E408A382-BEC8-419C-AA96-5D520F81366D}" destId="{2FA02A85-5DA5-4E09-8476-5899FE6B95A0}" srcOrd="0" destOrd="0" parTransId="{171655E8-5CF1-49BE-9689-518EF034BEA9}" sibTransId="{53989F92-9B94-450D-9DB4-611D6B900795}"/>
    <dgm:cxn modelId="{6C33369D-562A-4F69-81B3-3CCAD222C2B8}" type="presOf" srcId="{EF007B07-9864-4242-B594-9EF33E70BA29}" destId="{87C9D0FA-FB3A-4EB9-8E13-D31092FBF715}" srcOrd="0" destOrd="0" presId="urn:microsoft.com/office/officeart/2005/8/layout/lProcess2"/>
    <dgm:cxn modelId="{5F5E6BA1-4B6A-408B-A1F8-FCB40D8B1C40}" type="presOf" srcId="{E408A382-BEC8-419C-AA96-5D520F81366D}" destId="{020FA6EC-FD3C-4C8F-A324-78B497F935E2}" srcOrd="0" destOrd="0" presId="urn:microsoft.com/office/officeart/2005/8/layout/lProcess2"/>
    <dgm:cxn modelId="{60AB6BAA-76C8-4760-AACD-0BECB74124D4}" srcId="{E408A382-BEC8-419C-AA96-5D520F81366D}" destId="{76217950-49A8-4062-94EB-950F2A877AD0}" srcOrd="2" destOrd="0" parTransId="{0D53ADE1-D298-4510-8A36-1E99E13EEC40}" sibTransId="{C13C6ED3-C0E4-418F-99D7-7ED656FCC3D5}"/>
    <dgm:cxn modelId="{A6F1F6B0-99CB-436B-A125-5A7713E514CA}" type="presOf" srcId="{76217950-49A8-4062-94EB-950F2A877AD0}" destId="{9F2E0F22-FE7F-49CC-AAB7-AFD2487064C2}" srcOrd="0" destOrd="0" presId="urn:microsoft.com/office/officeart/2005/8/layout/lProcess2"/>
    <dgm:cxn modelId="{73714EB2-82C2-4FC1-B23E-CCC47598DB00}" srcId="{6DAB7DEE-3CCF-4D48-B677-792E347C6FA7}" destId="{F493182A-F62D-47B7-BF6A-14417DD17F96}" srcOrd="0" destOrd="0" parTransId="{D3948CBC-06BB-48F8-947E-0BC9D59EC87F}" sibTransId="{21484EBE-73A0-4B6D-82B1-5BD40D66C392}"/>
    <dgm:cxn modelId="{6FB836B4-DCBA-4D08-9EF9-1983FA42C1CC}" srcId="{6DAB7DEE-3CCF-4D48-B677-792E347C6FA7}" destId="{E408A382-BEC8-419C-AA96-5D520F81366D}" srcOrd="2" destOrd="0" parTransId="{98D2ABFC-8CCC-46EB-83F2-01D60AD599DC}" sibTransId="{8E769060-F673-4D5D-A7DC-7F05D94AA01C}"/>
    <dgm:cxn modelId="{B0926DBA-283E-409C-8AFA-3FA6F54112AC}" type="presOf" srcId="{97B88501-34D3-4637-B189-7A8A8F3E77B9}" destId="{708B5D23-0CC8-4C0F-8BB5-BADE6389F246}" srcOrd="0" destOrd="0" presId="urn:microsoft.com/office/officeart/2005/8/layout/lProcess2"/>
    <dgm:cxn modelId="{C1F9D8BB-B702-45D6-B3C8-23A0778C521A}" srcId="{F493182A-F62D-47B7-BF6A-14417DD17F96}" destId="{A8887DD5-D4E3-4F30-A903-33BD23E73A16}" srcOrd="0" destOrd="0" parTransId="{C5323105-FB00-48CC-9D2A-8BA9B2F7EBD5}" sibTransId="{034CC802-05C4-4070-8476-7EC09EF52A08}"/>
    <dgm:cxn modelId="{695B40C4-5283-452C-ABC7-FE9C5D79E5BC}" srcId="{E408A382-BEC8-419C-AA96-5D520F81366D}" destId="{7AEA1666-95C8-4390-8F3E-ACC00C836FAB}" srcOrd="5" destOrd="0" parTransId="{9DF5EED2-2CD4-4B0E-956F-DB68D41D09E9}" sibTransId="{CE177799-A9BE-4042-B801-758831C18360}"/>
    <dgm:cxn modelId="{DAF927C6-6CA9-4079-90AA-84324CB5485B}" srcId="{E408A382-BEC8-419C-AA96-5D520F81366D}" destId="{E670BD3F-FD1D-4C64-9BAC-6F44C187A0D5}" srcOrd="1" destOrd="0" parTransId="{C65CF9EF-606D-48B5-B04E-F3BFE69F6D80}" sibTransId="{F39CB6BC-634D-47F8-969F-BAB7841596A1}"/>
    <dgm:cxn modelId="{C4B56BC7-E6AB-4822-8CD1-99F9746C7613}" type="presOf" srcId="{A8887DD5-D4E3-4F30-A903-33BD23E73A16}" destId="{47B9938F-0C42-4E79-BFE2-90CEE8881EE4}" srcOrd="0" destOrd="0" presId="urn:microsoft.com/office/officeart/2005/8/layout/lProcess2"/>
    <dgm:cxn modelId="{E72D29C9-8D7B-4C39-9542-0E95793D163D}" srcId="{E408A382-BEC8-419C-AA96-5D520F81366D}" destId="{38517607-5E82-43AD-8402-529C69944078}" srcOrd="3" destOrd="0" parTransId="{237F74D2-DBA6-42A4-AE77-449802A4A972}" sibTransId="{24F59101-0842-4E11-AF2B-3DA90D28574E}"/>
    <dgm:cxn modelId="{478488D7-134F-4D6F-B348-1A0EBF2BA291}" type="presOf" srcId="{F09D77B5-2144-4864-B30C-857E8B273208}" destId="{B60344F6-F70B-4558-8467-2FCAE498D71E}" srcOrd="0" destOrd="0" presId="urn:microsoft.com/office/officeart/2005/8/layout/lProcess2"/>
    <dgm:cxn modelId="{4F6969DB-B861-4821-968E-EA0AEB86A76D}" srcId="{F493182A-F62D-47B7-BF6A-14417DD17F96}" destId="{0C229626-4686-49F8-92E2-F103F2296B56}" srcOrd="1" destOrd="0" parTransId="{903378C2-07C8-4C0B-8CFF-7B47BB09C74A}" sibTransId="{0A0EC355-96A3-4357-8AE8-C5E8F7D43BB7}"/>
    <dgm:cxn modelId="{520E72E6-E4D8-4E5A-98C7-B8948E3A31C8}" type="presOf" srcId="{0C229626-4686-49F8-92E2-F103F2296B56}" destId="{04680ECF-0692-4980-80B0-55E9A500007D}" srcOrd="0" destOrd="0" presId="urn:microsoft.com/office/officeart/2005/8/layout/lProcess2"/>
    <dgm:cxn modelId="{E5073CEA-D0AA-4EEF-8E39-C0F2180300FA}" type="presOf" srcId="{6DAB7DEE-3CCF-4D48-B677-792E347C6FA7}" destId="{F6ECFA0B-60C9-4611-A21C-0FFACA6E8684}" srcOrd="0" destOrd="0" presId="urn:microsoft.com/office/officeart/2005/8/layout/lProcess2"/>
    <dgm:cxn modelId="{FFF750ED-2F4E-44AF-8DEC-4DD476B2809D}" srcId="{97B88501-34D3-4637-B189-7A8A8F3E77B9}" destId="{AF73B20F-28D6-464E-BD8F-CFE5FBB1256B}" srcOrd="2" destOrd="0" parTransId="{0A411521-EFAB-4238-913B-15691212B982}" sibTransId="{0820E734-FCBF-476D-8553-13D81DCD096A}"/>
    <dgm:cxn modelId="{2998DEF9-2AD1-4F8F-96EA-CF893394AA4E}" type="presOf" srcId="{38517607-5E82-43AD-8402-529C69944078}" destId="{DB306BD4-14E2-45F8-8540-43CB28C10C57}" srcOrd="0" destOrd="0" presId="urn:microsoft.com/office/officeart/2005/8/layout/lProcess2"/>
    <dgm:cxn modelId="{CC5BD2FA-A4FB-43CE-8654-09EF698650CB}" type="presOf" srcId="{88E80860-FDDE-420A-8049-C02B4402B1D4}" destId="{1694AB09-6519-4692-958E-23D4834CED50}" srcOrd="0" destOrd="0" presId="urn:microsoft.com/office/officeart/2005/8/layout/lProcess2"/>
    <dgm:cxn modelId="{8381315F-B5D2-4DFD-9A59-25F1F5A3DFD0}" type="presParOf" srcId="{F6ECFA0B-60C9-4611-A21C-0FFACA6E8684}" destId="{5586629E-DC48-4826-A55B-E8E42F0DE0D2}" srcOrd="0" destOrd="0" presId="urn:microsoft.com/office/officeart/2005/8/layout/lProcess2"/>
    <dgm:cxn modelId="{64491307-E425-4382-B39B-7D835CE99A1C}" type="presParOf" srcId="{5586629E-DC48-4826-A55B-E8E42F0DE0D2}" destId="{EC96FA1E-F580-43AF-9676-C05D5E796D4E}" srcOrd="0" destOrd="0" presId="urn:microsoft.com/office/officeart/2005/8/layout/lProcess2"/>
    <dgm:cxn modelId="{D66A92C8-B9DD-49DD-8F5F-FD34C7198BFC}" type="presParOf" srcId="{5586629E-DC48-4826-A55B-E8E42F0DE0D2}" destId="{787B6041-7F5E-48A4-8E01-1B6A126E7CFF}" srcOrd="1" destOrd="0" presId="urn:microsoft.com/office/officeart/2005/8/layout/lProcess2"/>
    <dgm:cxn modelId="{CC97B97D-E478-455D-B997-12A4449AF689}" type="presParOf" srcId="{5586629E-DC48-4826-A55B-E8E42F0DE0D2}" destId="{1165A329-788A-4CE8-96CC-832ACCDEFE9E}" srcOrd="2" destOrd="0" presId="urn:microsoft.com/office/officeart/2005/8/layout/lProcess2"/>
    <dgm:cxn modelId="{BE6A3732-A260-4260-B720-F30F52BF8D6A}" type="presParOf" srcId="{1165A329-788A-4CE8-96CC-832ACCDEFE9E}" destId="{0CBB44B3-86A9-4DA8-839F-873CB13CC053}" srcOrd="0" destOrd="0" presId="urn:microsoft.com/office/officeart/2005/8/layout/lProcess2"/>
    <dgm:cxn modelId="{B910831D-2E6D-4C87-B6C9-14C07B9F898B}" type="presParOf" srcId="{0CBB44B3-86A9-4DA8-839F-873CB13CC053}" destId="{47B9938F-0C42-4E79-BFE2-90CEE8881EE4}" srcOrd="0" destOrd="0" presId="urn:microsoft.com/office/officeart/2005/8/layout/lProcess2"/>
    <dgm:cxn modelId="{05E749FA-75B0-460D-9EE7-3BE788EBF0CC}" type="presParOf" srcId="{0CBB44B3-86A9-4DA8-839F-873CB13CC053}" destId="{1DC20D4C-A502-4B9B-AE55-0914CB545FB6}" srcOrd="1" destOrd="0" presId="urn:microsoft.com/office/officeart/2005/8/layout/lProcess2"/>
    <dgm:cxn modelId="{9C283583-977E-41B8-A07B-13EF2962CFE9}" type="presParOf" srcId="{0CBB44B3-86A9-4DA8-839F-873CB13CC053}" destId="{04680ECF-0692-4980-80B0-55E9A500007D}" srcOrd="2" destOrd="0" presId="urn:microsoft.com/office/officeart/2005/8/layout/lProcess2"/>
    <dgm:cxn modelId="{E9BC9DC1-5F98-4939-8514-A9039E2B0C99}" type="presParOf" srcId="{0CBB44B3-86A9-4DA8-839F-873CB13CC053}" destId="{358BE6FF-AEA8-4433-B398-54FC87E8DFEB}" srcOrd="3" destOrd="0" presId="urn:microsoft.com/office/officeart/2005/8/layout/lProcess2"/>
    <dgm:cxn modelId="{64376FE6-0CFD-42C1-BA57-D152D4FCAB3B}" type="presParOf" srcId="{0CBB44B3-86A9-4DA8-839F-873CB13CC053}" destId="{01F50FA7-5EE3-4F15-919A-BB36A111AE91}" srcOrd="4" destOrd="0" presId="urn:microsoft.com/office/officeart/2005/8/layout/lProcess2"/>
    <dgm:cxn modelId="{7EA4DA21-D89D-420A-9430-6F9BB987E771}" type="presParOf" srcId="{0CBB44B3-86A9-4DA8-839F-873CB13CC053}" destId="{42EC8992-911C-4E88-88A4-7461003B8CB5}" srcOrd="5" destOrd="0" presId="urn:microsoft.com/office/officeart/2005/8/layout/lProcess2"/>
    <dgm:cxn modelId="{4AAA6767-E894-4068-BDBF-8FC199CA19F3}" type="presParOf" srcId="{0CBB44B3-86A9-4DA8-839F-873CB13CC053}" destId="{B60344F6-F70B-4558-8467-2FCAE498D71E}" srcOrd="6" destOrd="0" presId="urn:microsoft.com/office/officeart/2005/8/layout/lProcess2"/>
    <dgm:cxn modelId="{AB3E7EE6-DBE9-455B-8DE5-D2591D862F9E}" type="presParOf" srcId="{F6ECFA0B-60C9-4611-A21C-0FFACA6E8684}" destId="{130273D3-A346-45B9-8421-A2225082DC07}" srcOrd="1" destOrd="0" presId="urn:microsoft.com/office/officeart/2005/8/layout/lProcess2"/>
    <dgm:cxn modelId="{6F7F5F2A-782C-4CC1-9396-B4E7549B7DEA}" type="presParOf" srcId="{F6ECFA0B-60C9-4611-A21C-0FFACA6E8684}" destId="{07329C4A-CB0D-449D-8298-03B52BC09429}" srcOrd="2" destOrd="0" presId="urn:microsoft.com/office/officeart/2005/8/layout/lProcess2"/>
    <dgm:cxn modelId="{9E4956DD-2302-4D44-9FAC-C68FE756AF97}" type="presParOf" srcId="{07329C4A-CB0D-449D-8298-03B52BC09429}" destId="{708B5D23-0CC8-4C0F-8BB5-BADE6389F246}" srcOrd="0" destOrd="0" presId="urn:microsoft.com/office/officeart/2005/8/layout/lProcess2"/>
    <dgm:cxn modelId="{2D863ECF-7B75-4157-BFFD-B346BD4105A0}" type="presParOf" srcId="{07329C4A-CB0D-449D-8298-03B52BC09429}" destId="{7EBE9451-5D2B-416C-A3F8-97E1760A1039}" srcOrd="1" destOrd="0" presId="urn:microsoft.com/office/officeart/2005/8/layout/lProcess2"/>
    <dgm:cxn modelId="{739717AE-A38D-47F6-99DF-D79982A67F3C}" type="presParOf" srcId="{07329C4A-CB0D-449D-8298-03B52BC09429}" destId="{3B26CA4C-415D-4D08-AB8A-41A720287C4F}" srcOrd="2" destOrd="0" presId="urn:microsoft.com/office/officeart/2005/8/layout/lProcess2"/>
    <dgm:cxn modelId="{28717AF4-AA65-40F5-ABF1-A0D7A7365A27}" type="presParOf" srcId="{3B26CA4C-415D-4D08-AB8A-41A720287C4F}" destId="{42CDA14D-6BF0-45D7-91DD-3EC439E1FD4B}" srcOrd="0" destOrd="0" presId="urn:microsoft.com/office/officeart/2005/8/layout/lProcess2"/>
    <dgm:cxn modelId="{961E008F-E059-4D21-B3CF-2C3D30DC8ACE}" type="presParOf" srcId="{42CDA14D-6BF0-45D7-91DD-3EC439E1FD4B}" destId="{DE0DB633-FEFD-4189-A415-212AE02AEF13}" srcOrd="0" destOrd="0" presId="urn:microsoft.com/office/officeart/2005/8/layout/lProcess2"/>
    <dgm:cxn modelId="{9ECC6666-BE55-47DE-BD6B-A708719E90E7}" type="presParOf" srcId="{42CDA14D-6BF0-45D7-91DD-3EC439E1FD4B}" destId="{A01CE17C-464D-49F2-BA36-AA5C95F6AF40}" srcOrd="1" destOrd="0" presId="urn:microsoft.com/office/officeart/2005/8/layout/lProcess2"/>
    <dgm:cxn modelId="{AC666EF9-2B2F-49DD-A1FB-4D6B158D14ED}" type="presParOf" srcId="{42CDA14D-6BF0-45D7-91DD-3EC439E1FD4B}" destId="{947BD0B9-4259-4F7C-AA82-D59B20F0E1AD}" srcOrd="2" destOrd="0" presId="urn:microsoft.com/office/officeart/2005/8/layout/lProcess2"/>
    <dgm:cxn modelId="{938E285D-7BAA-4E72-B323-BBCEB8E6DE38}" type="presParOf" srcId="{42CDA14D-6BF0-45D7-91DD-3EC439E1FD4B}" destId="{7ED6CCB6-3E2B-4AD1-99E5-8A1301FF4E52}" srcOrd="3" destOrd="0" presId="urn:microsoft.com/office/officeart/2005/8/layout/lProcess2"/>
    <dgm:cxn modelId="{D353C760-2916-4CF4-B951-BC8C638EACAD}" type="presParOf" srcId="{42CDA14D-6BF0-45D7-91DD-3EC439E1FD4B}" destId="{81A66247-E5F4-4BB5-ABF5-8E01951195A5}" srcOrd="4" destOrd="0" presId="urn:microsoft.com/office/officeart/2005/8/layout/lProcess2"/>
    <dgm:cxn modelId="{9B257077-7728-4F1B-8234-2699A93D0B96}" type="presParOf" srcId="{42CDA14D-6BF0-45D7-91DD-3EC439E1FD4B}" destId="{AD3245F8-F908-4F51-806B-B828737CCCCD}" srcOrd="5" destOrd="0" presId="urn:microsoft.com/office/officeart/2005/8/layout/lProcess2"/>
    <dgm:cxn modelId="{59F1BC32-474F-4C73-BD16-728997E2C694}" type="presParOf" srcId="{42CDA14D-6BF0-45D7-91DD-3EC439E1FD4B}" destId="{99CD803C-603C-4BFC-8E57-E9D09FD83575}" srcOrd="6" destOrd="0" presId="urn:microsoft.com/office/officeart/2005/8/layout/lProcess2"/>
    <dgm:cxn modelId="{47AFDB10-F59A-4CDF-B9D8-245C17A9C60F}" type="presParOf" srcId="{42CDA14D-6BF0-45D7-91DD-3EC439E1FD4B}" destId="{F7EF706D-8DAB-4778-A64A-B8ABD716ADCB}" srcOrd="7" destOrd="0" presId="urn:microsoft.com/office/officeart/2005/8/layout/lProcess2"/>
    <dgm:cxn modelId="{A2DA53C7-9DF2-49A3-89E5-65227558D608}" type="presParOf" srcId="{42CDA14D-6BF0-45D7-91DD-3EC439E1FD4B}" destId="{5BE03243-70C3-4EC6-8EDB-5ABCE29AEDF8}" srcOrd="8" destOrd="0" presId="urn:microsoft.com/office/officeart/2005/8/layout/lProcess2"/>
    <dgm:cxn modelId="{CF7FCC78-E022-4DB4-9FD2-56CA0A75611F}" type="presParOf" srcId="{42CDA14D-6BF0-45D7-91DD-3EC439E1FD4B}" destId="{F076C8B3-99FA-4A57-B810-324B8320CF8E}" srcOrd="9" destOrd="0" presId="urn:microsoft.com/office/officeart/2005/8/layout/lProcess2"/>
    <dgm:cxn modelId="{3F53AB58-A87B-44E5-ADE4-BB29D86FE5B2}" type="presParOf" srcId="{42CDA14D-6BF0-45D7-91DD-3EC439E1FD4B}" destId="{1694AB09-6519-4692-958E-23D4834CED50}" srcOrd="10" destOrd="0" presId="urn:microsoft.com/office/officeart/2005/8/layout/lProcess2"/>
    <dgm:cxn modelId="{6B706749-9F00-4037-8C5E-D4F89623B81D}" type="presParOf" srcId="{F6ECFA0B-60C9-4611-A21C-0FFACA6E8684}" destId="{59032B15-800D-4840-9D75-5C37873E236A}" srcOrd="3" destOrd="0" presId="urn:microsoft.com/office/officeart/2005/8/layout/lProcess2"/>
    <dgm:cxn modelId="{773F3793-3188-4C0D-8CFD-8CE3A129EB1F}" type="presParOf" srcId="{F6ECFA0B-60C9-4611-A21C-0FFACA6E8684}" destId="{F9411D0D-3E7C-495F-AEF9-18DE6F332B61}" srcOrd="4" destOrd="0" presId="urn:microsoft.com/office/officeart/2005/8/layout/lProcess2"/>
    <dgm:cxn modelId="{CD0678AB-A3DC-4BA4-8A74-44A4DFCA8B26}" type="presParOf" srcId="{F9411D0D-3E7C-495F-AEF9-18DE6F332B61}" destId="{020FA6EC-FD3C-4C8F-A324-78B497F935E2}" srcOrd="0" destOrd="0" presId="urn:microsoft.com/office/officeart/2005/8/layout/lProcess2"/>
    <dgm:cxn modelId="{B16C75A9-71FD-4F88-9896-AA1D7BDD699E}" type="presParOf" srcId="{F9411D0D-3E7C-495F-AEF9-18DE6F332B61}" destId="{9E0BFDA4-789B-4986-81A2-CDABF5C59AF7}" srcOrd="1" destOrd="0" presId="urn:microsoft.com/office/officeart/2005/8/layout/lProcess2"/>
    <dgm:cxn modelId="{B2717737-F8FC-45E2-B453-9CA070BB6B36}" type="presParOf" srcId="{F9411D0D-3E7C-495F-AEF9-18DE6F332B61}" destId="{DAB63BB0-F987-4E5C-BF83-E1977FBE2F72}" srcOrd="2" destOrd="0" presId="urn:microsoft.com/office/officeart/2005/8/layout/lProcess2"/>
    <dgm:cxn modelId="{720EF7F7-4A1B-4D09-BA3F-56C5FDD4343A}" type="presParOf" srcId="{DAB63BB0-F987-4E5C-BF83-E1977FBE2F72}" destId="{69C4BEAA-A736-4A9F-B68A-AF2A686D523A}" srcOrd="0" destOrd="0" presId="urn:microsoft.com/office/officeart/2005/8/layout/lProcess2"/>
    <dgm:cxn modelId="{5105E0BE-40AE-4805-8E7E-35A99F04E201}" type="presParOf" srcId="{69C4BEAA-A736-4A9F-B68A-AF2A686D523A}" destId="{B9253C42-5D67-4C42-A0D7-1A6788E0A6CC}" srcOrd="0" destOrd="0" presId="urn:microsoft.com/office/officeart/2005/8/layout/lProcess2"/>
    <dgm:cxn modelId="{BE1F23FC-4694-4112-A06B-DDA05C921F2A}" type="presParOf" srcId="{69C4BEAA-A736-4A9F-B68A-AF2A686D523A}" destId="{DBB806FB-22D4-4744-93FB-ABB127EF244A}" srcOrd="1" destOrd="0" presId="urn:microsoft.com/office/officeart/2005/8/layout/lProcess2"/>
    <dgm:cxn modelId="{0A396747-9E30-42EE-8DC7-75258FD85D66}" type="presParOf" srcId="{69C4BEAA-A736-4A9F-B68A-AF2A686D523A}" destId="{0A3767A4-44A8-4CD0-92CC-BF06D4DB2213}" srcOrd="2" destOrd="0" presId="urn:microsoft.com/office/officeart/2005/8/layout/lProcess2"/>
    <dgm:cxn modelId="{5FB06A44-7F0A-4908-AE2D-D60D02A1C4E9}" type="presParOf" srcId="{69C4BEAA-A736-4A9F-B68A-AF2A686D523A}" destId="{2A74A9D7-7248-4BF0-B484-E0254765B2D2}" srcOrd="3" destOrd="0" presId="urn:microsoft.com/office/officeart/2005/8/layout/lProcess2"/>
    <dgm:cxn modelId="{693F64E2-6544-4872-8D58-C02D8A71966B}" type="presParOf" srcId="{69C4BEAA-A736-4A9F-B68A-AF2A686D523A}" destId="{9F2E0F22-FE7F-49CC-AAB7-AFD2487064C2}" srcOrd="4" destOrd="0" presId="urn:microsoft.com/office/officeart/2005/8/layout/lProcess2"/>
    <dgm:cxn modelId="{86E922F8-ACAC-477A-BE20-C40B5A75526B}" type="presParOf" srcId="{69C4BEAA-A736-4A9F-B68A-AF2A686D523A}" destId="{E51220A1-BD4A-4B06-892B-66B4FCE021E9}" srcOrd="5" destOrd="0" presId="urn:microsoft.com/office/officeart/2005/8/layout/lProcess2"/>
    <dgm:cxn modelId="{9039DA42-14A3-4384-9BCA-516FDEF82B9E}" type="presParOf" srcId="{69C4BEAA-A736-4A9F-B68A-AF2A686D523A}" destId="{DB306BD4-14E2-45F8-8540-43CB28C10C57}" srcOrd="6" destOrd="0" presId="urn:microsoft.com/office/officeart/2005/8/layout/lProcess2"/>
    <dgm:cxn modelId="{939122D2-B503-4BED-ABFC-FEA8A1D6AFEB}" type="presParOf" srcId="{69C4BEAA-A736-4A9F-B68A-AF2A686D523A}" destId="{08591356-78CB-4450-8AF5-929E0A0E6B30}" srcOrd="7" destOrd="0" presId="urn:microsoft.com/office/officeart/2005/8/layout/lProcess2"/>
    <dgm:cxn modelId="{8B8A3393-7225-41E9-8522-E0BFD947FC09}" type="presParOf" srcId="{69C4BEAA-A736-4A9F-B68A-AF2A686D523A}" destId="{87C9D0FA-FB3A-4EB9-8E13-D31092FBF715}" srcOrd="8" destOrd="0" presId="urn:microsoft.com/office/officeart/2005/8/layout/lProcess2"/>
    <dgm:cxn modelId="{40E2A00B-6E80-4F4E-B6A6-AFA4E254AB73}" type="presParOf" srcId="{69C4BEAA-A736-4A9F-B68A-AF2A686D523A}" destId="{5510A99D-0361-49F3-9260-5CC434F2D3B5}" srcOrd="9" destOrd="0" presId="urn:microsoft.com/office/officeart/2005/8/layout/lProcess2"/>
    <dgm:cxn modelId="{BEB5BA19-13C0-4C03-903E-DAD50DAB1D8C}" type="presParOf" srcId="{69C4BEAA-A736-4A9F-B68A-AF2A686D523A}" destId="{B1BD2A01-33A0-479B-935D-308BC57B076A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622D033-5D42-4A1B-8BCD-3433C87B2C86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59A50A1-AC69-43FD-AC27-4D2E225BDC6F}" type="pres">
      <dgm:prSet presAssocID="{5622D033-5D42-4A1B-8BCD-3433C87B2C86}" presName="diagram" presStyleCnt="0">
        <dgm:presLayoutVars>
          <dgm:dir/>
          <dgm:resizeHandles val="exact"/>
        </dgm:presLayoutVars>
      </dgm:prSet>
      <dgm:spPr/>
    </dgm:pt>
  </dgm:ptLst>
  <dgm:cxnLst>
    <dgm:cxn modelId="{0658AA7F-B2F7-4087-9BCD-B7FF87775E51}" type="presOf" srcId="{5622D033-5D42-4A1B-8BCD-3433C87B2C86}" destId="{F59A50A1-AC69-43FD-AC27-4D2E225BDC6F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2FB1F9-CBBF-4B46-9C17-5938A8C42ABD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10799977" rev="0"/>
          </a:camera>
          <a:lightRig rig="threePt" dir="t"/>
        </a:scene3d>
      </dgm:spPr>
      <dgm:t>
        <a:bodyPr/>
        <a:lstStyle/>
        <a:p>
          <a:endParaRPr lang="ru-RU"/>
        </a:p>
      </dgm:t>
    </dgm:pt>
    <dgm:pt modelId="{B48F99FE-6302-4C19-AECA-166F59886E83}">
      <dgm:prSet custT="1"/>
      <dgm:spPr/>
      <dgm:t>
        <a:bodyPr>
          <a:flatTx/>
        </a:bodyPr>
        <a:lstStyle/>
        <a:p>
          <a:pPr rtl="0">
            <a:lnSpc>
              <a:spcPct val="100000"/>
            </a:lnSpc>
          </a:pPr>
          <a:r>
            <a:rPr lang="ru-RU" sz="1200" b="1" dirty="0"/>
            <a:t>Развитие международного образования</a:t>
          </a:r>
          <a:endParaRPr lang="ru-RU" sz="1200" dirty="0"/>
        </a:p>
      </dgm:t>
    </dgm:pt>
    <dgm:pt modelId="{D801B52E-CAB5-46AD-995B-18F811CDCA6B}" type="parTrans" cxnId="{9E2E2736-2F05-493E-B92C-75F0B3B02972}">
      <dgm:prSet/>
      <dgm:spPr/>
      <dgm:t>
        <a:bodyPr>
          <a:flatTx/>
        </a:bodyPr>
        <a:lstStyle/>
        <a:p>
          <a:pPr>
            <a:lnSpc>
              <a:spcPct val="100000"/>
            </a:lnSpc>
          </a:pPr>
          <a:endParaRPr lang="ru-RU"/>
        </a:p>
      </dgm:t>
    </dgm:pt>
    <dgm:pt modelId="{AF9D9F99-B80D-4A6E-9C11-E70D71D6D97A}" type="sibTrans" cxnId="{9E2E2736-2F05-493E-B92C-75F0B3B02972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516BF033-06B5-4170-8E8C-5C1E9300E768}">
      <dgm:prSet/>
      <dgm:spPr/>
      <dgm:t>
        <a:bodyPr>
          <a:flatTx/>
        </a:bodyPr>
        <a:lstStyle/>
        <a:p>
          <a:pPr rtl="0">
            <a:lnSpc>
              <a:spcPct val="100000"/>
            </a:lnSpc>
          </a:pPr>
          <a:r>
            <a:rPr lang="ru-RU" b="1" dirty="0"/>
            <a:t>Совершенствование механизмов</a:t>
          </a:r>
          <a:endParaRPr lang="ru-RU" dirty="0"/>
        </a:p>
      </dgm:t>
    </dgm:pt>
    <dgm:pt modelId="{00E4021A-49A5-4F91-851A-3979CDFF2CC1}" type="parTrans" cxnId="{765CEB9C-4B1B-4003-AD1E-E2B62E811811}">
      <dgm:prSet/>
      <dgm:spPr/>
      <dgm:t>
        <a:bodyPr>
          <a:flatTx/>
        </a:bodyPr>
        <a:lstStyle/>
        <a:p>
          <a:pPr>
            <a:lnSpc>
              <a:spcPct val="100000"/>
            </a:lnSpc>
          </a:pPr>
          <a:endParaRPr lang="ru-RU"/>
        </a:p>
      </dgm:t>
    </dgm:pt>
    <dgm:pt modelId="{7BDA9E11-7965-4C1F-A5AB-03C34C616C02}" type="sibTrans" cxnId="{765CEB9C-4B1B-4003-AD1E-E2B62E811811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80753324-7459-4F9E-9422-3A3C3233703D}">
      <dgm:prSet/>
      <dgm:spPr/>
      <dgm:t>
        <a:bodyPr>
          <a:flatTx/>
        </a:bodyPr>
        <a:lstStyle/>
        <a:p>
          <a:pPr rtl="0">
            <a:lnSpc>
              <a:spcPct val="100000"/>
            </a:lnSpc>
          </a:pPr>
          <a:r>
            <a:rPr lang="ru-RU" b="1" dirty="0"/>
            <a:t>Академическая мобильность</a:t>
          </a:r>
        </a:p>
        <a:p>
          <a:pPr rtl="0">
            <a:lnSpc>
              <a:spcPct val="100000"/>
            </a:lnSpc>
          </a:pPr>
          <a:r>
            <a:rPr lang="ru-RU" b="1" dirty="0"/>
            <a:t>(НПР и студенты)</a:t>
          </a:r>
          <a:endParaRPr lang="ru-RU" dirty="0"/>
        </a:p>
      </dgm:t>
    </dgm:pt>
    <dgm:pt modelId="{5680C94A-CBEC-43F8-B603-B0775EFDFC76}" type="parTrans" cxnId="{406DBFF3-419A-4E67-ACD4-B73EFBC36E7A}">
      <dgm:prSet/>
      <dgm:spPr/>
      <dgm:t>
        <a:bodyPr>
          <a:flatTx/>
        </a:bodyPr>
        <a:lstStyle/>
        <a:p>
          <a:pPr>
            <a:lnSpc>
              <a:spcPct val="100000"/>
            </a:lnSpc>
          </a:pPr>
          <a:endParaRPr lang="ru-RU"/>
        </a:p>
      </dgm:t>
    </dgm:pt>
    <dgm:pt modelId="{50DDD40A-72E3-4383-8CA3-AA9F7B241D1F}" type="sibTrans" cxnId="{406DBFF3-419A-4E67-ACD4-B73EFBC36E7A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B9889C99-0A51-4B0F-BFC6-749F1F47BFCD}">
      <dgm:prSet/>
      <dgm:spPr/>
      <dgm:t>
        <a:bodyPr>
          <a:flatTx/>
        </a:bodyPr>
        <a:lstStyle/>
        <a:p>
          <a:pPr rtl="0">
            <a:lnSpc>
              <a:spcPct val="100000"/>
            </a:lnSpc>
          </a:pPr>
          <a:endParaRPr lang="ru-RU" dirty="0"/>
        </a:p>
      </dgm:t>
    </dgm:pt>
    <dgm:pt modelId="{C6E2CE74-9030-476F-84B6-CD4173362851}" type="sibTrans" cxnId="{42273BF9-28B8-493C-852C-EE08706F9155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799FBE43-C170-4466-A14C-9924A44F3893}" type="parTrans" cxnId="{42273BF9-28B8-493C-852C-EE08706F9155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AAFB8B24-25F6-4621-A050-91794FF62AAB}" type="pres">
      <dgm:prSet presAssocID="{392FB1F9-CBBF-4B46-9C17-5938A8C42AB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17EA3D8-241E-4F24-A0FB-F8ECDF9E9095}" type="pres">
      <dgm:prSet presAssocID="{B9889C99-0A51-4B0F-BFC6-749F1F47BFCD}" presName="hierRoot1" presStyleCnt="0"/>
      <dgm:spPr/>
    </dgm:pt>
    <dgm:pt modelId="{62D0502C-07A2-46BC-B934-DFAF969FC43E}" type="pres">
      <dgm:prSet presAssocID="{B9889C99-0A51-4B0F-BFC6-749F1F47BFCD}" presName="composite" presStyleCnt="0"/>
      <dgm:spPr/>
    </dgm:pt>
    <dgm:pt modelId="{7508727A-18A9-4D4F-9404-032D38EB1F0C}" type="pres">
      <dgm:prSet presAssocID="{B9889C99-0A51-4B0F-BFC6-749F1F47BFCD}" presName="image" presStyleLbl="node0" presStyleIdx="0" presStyleCnt="1"/>
      <dgm:spPr>
        <a:solidFill>
          <a:schemeClr val="bg1">
            <a:alpha val="0"/>
          </a:schemeClr>
        </a:solidFill>
        <a:ln>
          <a:noFill/>
        </a:ln>
      </dgm:spPr>
    </dgm:pt>
    <dgm:pt modelId="{88D43B1F-B2D2-4BF2-A521-83FB7B235F8E}" type="pres">
      <dgm:prSet presAssocID="{B9889C99-0A51-4B0F-BFC6-749F1F47BFCD}" presName="text" presStyleLbl="revTx" presStyleIdx="0" presStyleCnt="4">
        <dgm:presLayoutVars>
          <dgm:chPref val="3"/>
        </dgm:presLayoutVars>
      </dgm:prSet>
      <dgm:spPr/>
    </dgm:pt>
    <dgm:pt modelId="{D8506ED6-3310-4063-B26A-5B440727935A}" type="pres">
      <dgm:prSet presAssocID="{B9889C99-0A51-4B0F-BFC6-749F1F47BFCD}" presName="hierChild2" presStyleCnt="0"/>
      <dgm:spPr/>
    </dgm:pt>
    <dgm:pt modelId="{DB906B40-0092-4E1C-833B-404D17F3128E}" type="pres">
      <dgm:prSet presAssocID="{D801B52E-CAB5-46AD-995B-18F811CDCA6B}" presName="Name10" presStyleLbl="parChTrans1D2" presStyleIdx="0" presStyleCnt="3"/>
      <dgm:spPr/>
    </dgm:pt>
    <dgm:pt modelId="{E49B5AB6-2F50-488F-8502-E3E4542917B8}" type="pres">
      <dgm:prSet presAssocID="{B48F99FE-6302-4C19-AECA-166F59886E83}" presName="hierRoot2" presStyleCnt="0"/>
      <dgm:spPr/>
    </dgm:pt>
    <dgm:pt modelId="{9665A2BB-1942-47DB-8D92-8B418CB30F28}" type="pres">
      <dgm:prSet presAssocID="{B48F99FE-6302-4C19-AECA-166F59886E83}" presName="composite2" presStyleCnt="0"/>
      <dgm:spPr/>
    </dgm:pt>
    <dgm:pt modelId="{EC0AC567-85E9-4C4A-9C87-4269748DA8BB}" type="pres">
      <dgm:prSet presAssocID="{B48F99FE-6302-4C19-AECA-166F59886E83}" presName="image2" presStyleLbl="node2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1755D68-5E0A-485E-8CBA-F5822A205796}" type="pres">
      <dgm:prSet presAssocID="{B48F99FE-6302-4C19-AECA-166F59886E83}" presName="text2" presStyleLbl="revTx" presStyleIdx="1" presStyleCnt="4">
        <dgm:presLayoutVars>
          <dgm:chPref val="3"/>
        </dgm:presLayoutVars>
      </dgm:prSet>
      <dgm:spPr/>
    </dgm:pt>
    <dgm:pt modelId="{DB8FD8B9-B6AE-4A9F-B262-2554D346558F}" type="pres">
      <dgm:prSet presAssocID="{B48F99FE-6302-4C19-AECA-166F59886E83}" presName="hierChild3" presStyleCnt="0"/>
      <dgm:spPr/>
    </dgm:pt>
    <dgm:pt modelId="{8AB2B037-2012-480C-8F58-70236A95F6A8}" type="pres">
      <dgm:prSet presAssocID="{00E4021A-49A5-4F91-851A-3979CDFF2CC1}" presName="Name10" presStyleLbl="parChTrans1D2" presStyleIdx="1" presStyleCnt="3"/>
      <dgm:spPr/>
    </dgm:pt>
    <dgm:pt modelId="{4A4E8AE0-D2F3-4B9D-A901-9ADDC4659808}" type="pres">
      <dgm:prSet presAssocID="{516BF033-06B5-4170-8E8C-5C1E9300E768}" presName="hierRoot2" presStyleCnt="0"/>
      <dgm:spPr/>
    </dgm:pt>
    <dgm:pt modelId="{53AC2888-AB3A-44A7-BD53-A9ADC910BDDC}" type="pres">
      <dgm:prSet presAssocID="{516BF033-06B5-4170-8E8C-5C1E9300E768}" presName="composite2" presStyleCnt="0"/>
      <dgm:spPr/>
    </dgm:pt>
    <dgm:pt modelId="{B9921E6A-F033-4035-8D83-5303CD4719DD}" type="pres">
      <dgm:prSet presAssocID="{516BF033-06B5-4170-8E8C-5C1E9300E768}" presName="image2" presStyleLbl="node2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EAAA780-82EB-4C0B-9418-E51FF1B8EE60}" type="pres">
      <dgm:prSet presAssocID="{516BF033-06B5-4170-8E8C-5C1E9300E768}" presName="text2" presStyleLbl="revTx" presStyleIdx="2" presStyleCnt="4">
        <dgm:presLayoutVars>
          <dgm:chPref val="3"/>
        </dgm:presLayoutVars>
      </dgm:prSet>
      <dgm:spPr/>
    </dgm:pt>
    <dgm:pt modelId="{A11272ED-652C-4146-8F21-87F6113D15B0}" type="pres">
      <dgm:prSet presAssocID="{516BF033-06B5-4170-8E8C-5C1E9300E768}" presName="hierChild3" presStyleCnt="0"/>
      <dgm:spPr/>
    </dgm:pt>
    <dgm:pt modelId="{0B8CCCB0-773D-44AC-8A4B-9715B62AEFDD}" type="pres">
      <dgm:prSet presAssocID="{5680C94A-CBEC-43F8-B603-B0775EFDFC76}" presName="Name10" presStyleLbl="parChTrans1D2" presStyleIdx="2" presStyleCnt="3"/>
      <dgm:spPr/>
    </dgm:pt>
    <dgm:pt modelId="{CF208195-3755-4832-9C86-5570DE06D275}" type="pres">
      <dgm:prSet presAssocID="{80753324-7459-4F9E-9422-3A3C3233703D}" presName="hierRoot2" presStyleCnt="0"/>
      <dgm:spPr/>
    </dgm:pt>
    <dgm:pt modelId="{1D27A1B8-AD13-4A8E-8838-69C49DDE05A7}" type="pres">
      <dgm:prSet presAssocID="{80753324-7459-4F9E-9422-3A3C3233703D}" presName="composite2" presStyleCnt="0"/>
      <dgm:spPr/>
    </dgm:pt>
    <dgm:pt modelId="{AC24E0F5-B346-4912-834B-600DE5F78919}" type="pres">
      <dgm:prSet presAssocID="{80753324-7459-4F9E-9422-3A3C3233703D}" presName="image2" presStyleLbl="node2" presStyleIdx="2" presStyleCnt="3" custLinFactNeighborX="8194" custLinFactNeighborY="-14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5858AB0-701A-41B7-AE13-A84B43C917D3}" type="pres">
      <dgm:prSet presAssocID="{80753324-7459-4F9E-9422-3A3C3233703D}" presName="text2" presStyleLbl="revTx" presStyleIdx="3" presStyleCnt="4">
        <dgm:presLayoutVars>
          <dgm:chPref val="3"/>
        </dgm:presLayoutVars>
      </dgm:prSet>
      <dgm:spPr/>
    </dgm:pt>
    <dgm:pt modelId="{521B3E55-C5D3-4D97-97AF-75FC46F70AED}" type="pres">
      <dgm:prSet presAssocID="{80753324-7459-4F9E-9422-3A3C3233703D}" presName="hierChild3" presStyleCnt="0"/>
      <dgm:spPr/>
    </dgm:pt>
  </dgm:ptLst>
  <dgm:cxnLst>
    <dgm:cxn modelId="{63C7F210-8A4D-4D50-91FC-7BA7F5C2BE3B}" type="presOf" srcId="{5680C94A-CBEC-43F8-B603-B0775EFDFC76}" destId="{0B8CCCB0-773D-44AC-8A4B-9715B62AEFDD}" srcOrd="0" destOrd="0" presId="urn:microsoft.com/office/officeart/2009/layout/CirclePictureHierarchy"/>
    <dgm:cxn modelId="{217C7C12-5B1E-43D4-8E68-8B1B4217222D}" type="presOf" srcId="{D801B52E-CAB5-46AD-995B-18F811CDCA6B}" destId="{DB906B40-0092-4E1C-833B-404D17F3128E}" srcOrd="0" destOrd="0" presId="urn:microsoft.com/office/officeart/2009/layout/CirclePictureHierarchy"/>
    <dgm:cxn modelId="{81A26E26-F779-43B7-A38A-10525A379D01}" type="presOf" srcId="{B9889C99-0A51-4B0F-BFC6-749F1F47BFCD}" destId="{88D43B1F-B2D2-4BF2-A521-83FB7B235F8E}" srcOrd="0" destOrd="0" presId="urn:microsoft.com/office/officeart/2009/layout/CirclePictureHierarchy"/>
    <dgm:cxn modelId="{45113E30-30CE-4EFC-B840-915D05BFE910}" type="presOf" srcId="{B48F99FE-6302-4C19-AECA-166F59886E83}" destId="{61755D68-5E0A-485E-8CBA-F5822A205796}" srcOrd="0" destOrd="0" presId="urn:microsoft.com/office/officeart/2009/layout/CirclePictureHierarchy"/>
    <dgm:cxn modelId="{9E2E2736-2F05-493E-B92C-75F0B3B02972}" srcId="{B9889C99-0A51-4B0F-BFC6-749F1F47BFCD}" destId="{B48F99FE-6302-4C19-AECA-166F59886E83}" srcOrd="0" destOrd="0" parTransId="{D801B52E-CAB5-46AD-995B-18F811CDCA6B}" sibTransId="{AF9D9F99-B80D-4A6E-9C11-E70D71D6D97A}"/>
    <dgm:cxn modelId="{3D1D5551-4EF1-45E2-A2DA-473D7E074E43}" type="presOf" srcId="{00E4021A-49A5-4F91-851A-3979CDFF2CC1}" destId="{8AB2B037-2012-480C-8F58-70236A95F6A8}" srcOrd="0" destOrd="0" presId="urn:microsoft.com/office/officeart/2009/layout/CirclePictureHierarchy"/>
    <dgm:cxn modelId="{4C3BC962-2305-41DB-B5FB-B0481E31951F}" type="presOf" srcId="{392FB1F9-CBBF-4B46-9C17-5938A8C42ABD}" destId="{AAFB8B24-25F6-4621-A050-91794FF62AAB}" srcOrd="0" destOrd="0" presId="urn:microsoft.com/office/officeart/2009/layout/CirclePictureHierarchy"/>
    <dgm:cxn modelId="{765CEB9C-4B1B-4003-AD1E-E2B62E811811}" srcId="{B9889C99-0A51-4B0F-BFC6-749F1F47BFCD}" destId="{516BF033-06B5-4170-8E8C-5C1E9300E768}" srcOrd="1" destOrd="0" parTransId="{00E4021A-49A5-4F91-851A-3979CDFF2CC1}" sibTransId="{7BDA9E11-7965-4C1F-A5AB-03C34C616C02}"/>
    <dgm:cxn modelId="{92F3ABC7-DDDB-4C08-932C-F885E72B5DAF}" type="presOf" srcId="{80753324-7459-4F9E-9422-3A3C3233703D}" destId="{95858AB0-701A-41B7-AE13-A84B43C917D3}" srcOrd="0" destOrd="0" presId="urn:microsoft.com/office/officeart/2009/layout/CirclePictureHierarchy"/>
    <dgm:cxn modelId="{27946CCD-B4A3-4F0A-B6DA-0038E539B9B8}" type="presOf" srcId="{516BF033-06B5-4170-8E8C-5C1E9300E768}" destId="{AEAAA780-82EB-4C0B-9418-E51FF1B8EE60}" srcOrd="0" destOrd="0" presId="urn:microsoft.com/office/officeart/2009/layout/CirclePictureHierarchy"/>
    <dgm:cxn modelId="{406DBFF3-419A-4E67-ACD4-B73EFBC36E7A}" srcId="{B9889C99-0A51-4B0F-BFC6-749F1F47BFCD}" destId="{80753324-7459-4F9E-9422-3A3C3233703D}" srcOrd="2" destOrd="0" parTransId="{5680C94A-CBEC-43F8-B603-B0775EFDFC76}" sibTransId="{50DDD40A-72E3-4383-8CA3-AA9F7B241D1F}"/>
    <dgm:cxn modelId="{42273BF9-28B8-493C-852C-EE08706F9155}" srcId="{392FB1F9-CBBF-4B46-9C17-5938A8C42ABD}" destId="{B9889C99-0A51-4B0F-BFC6-749F1F47BFCD}" srcOrd="0" destOrd="0" parTransId="{799FBE43-C170-4466-A14C-9924A44F3893}" sibTransId="{C6E2CE74-9030-476F-84B6-CD4173362851}"/>
    <dgm:cxn modelId="{1CC532C7-D1B4-492C-84D6-63A99114C4D1}" type="presParOf" srcId="{AAFB8B24-25F6-4621-A050-91794FF62AAB}" destId="{917EA3D8-241E-4F24-A0FB-F8ECDF9E9095}" srcOrd="0" destOrd="0" presId="urn:microsoft.com/office/officeart/2009/layout/CirclePictureHierarchy"/>
    <dgm:cxn modelId="{ABB0D129-C8E5-4B8B-8563-CC435642BFB3}" type="presParOf" srcId="{917EA3D8-241E-4F24-A0FB-F8ECDF9E9095}" destId="{62D0502C-07A2-46BC-B934-DFAF969FC43E}" srcOrd="0" destOrd="0" presId="urn:microsoft.com/office/officeart/2009/layout/CirclePictureHierarchy"/>
    <dgm:cxn modelId="{402DE328-A79A-4D38-B53B-F8E44A0A3B6D}" type="presParOf" srcId="{62D0502C-07A2-46BC-B934-DFAF969FC43E}" destId="{7508727A-18A9-4D4F-9404-032D38EB1F0C}" srcOrd="0" destOrd="0" presId="urn:microsoft.com/office/officeart/2009/layout/CirclePictureHierarchy"/>
    <dgm:cxn modelId="{EFEB8F77-EECC-4CC0-833C-47099DD7B92F}" type="presParOf" srcId="{62D0502C-07A2-46BC-B934-DFAF969FC43E}" destId="{88D43B1F-B2D2-4BF2-A521-83FB7B235F8E}" srcOrd="1" destOrd="0" presId="urn:microsoft.com/office/officeart/2009/layout/CirclePictureHierarchy"/>
    <dgm:cxn modelId="{3CE2D94C-EA63-47E1-9447-D4628A025D50}" type="presParOf" srcId="{917EA3D8-241E-4F24-A0FB-F8ECDF9E9095}" destId="{D8506ED6-3310-4063-B26A-5B440727935A}" srcOrd="1" destOrd="0" presId="urn:microsoft.com/office/officeart/2009/layout/CirclePictureHierarchy"/>
    <dgm:cxn modelId="{B3F8C3CA-F64C-4260-8EFE-9C6FA8D02BE8}" type="presParOf" srcId="{D8506ED6-3310-4063-B26A-5B440727935A}" destId="{DB906B40-0092-4E1C-833B-404D17F3128E}" srcOrd="0" destOrd="0" presId="urn:microsoft.com/office/officeart/2009/layout/CirclePictureHierarchy"/>
    <dgm:cxn modelId="{B2AE9568-B0B2-4C19-8C03-F02746D7CF68}" type="presParOf" srcId="{D8506ED6-3310-4063-B26A-5B440727935A}" destId="{E49B5AB6-2F50-488F-8502-E3E4542917B8}" srcOrd="1" destOrd="0" presId="urn:microsoft.com/office/officeart/2009/layout/CirclePictureHierarchy"/>
    <dgm:cxn modelId="{6F418BEC-0422-4EC6-AF5D-FCDA6E94A20F}" type="presParOf" srcId="{E49B5AB6-2F50-488F-8502-E3E4542917B8}" destId="{9665A2BB-1942-47DB-8D92-8B418CB30F28}" srcOrd="0" destOrd="0" presId="urn:microsoft.com/office/officeart/2009/layout/CirclePictureHierarchy"/>
    <dgm:cxn modelId="{C138C0A7-80DE-45F2-9BE5-ED4950603D20}" type="presParOf" srcId="{9665A2BB-1942-47DB-8D92-8B418CB30F28}" destId="{EC0AC567-85E9-4C4A-9C87-4269748DA8BB}" srcOrd="0" destOrd="0" presId="urn:microsoft.com/office/officeart/2009/layout/CirclePictureHierarchy"/>
    <dgm:cxn modelId="{59AB7931-51E1-4BC6-901F-C7B91AC54A30}" type="presParOf" srcId="{9665A2BB-1942-47DB-8D92-8B418CB30F28}" destId="{61755D68-5E0A-485E-8CBA-F5822A205796}" srcOrd="1" destOrd="0" presId="urn:microsoft.com/office/officeart/2009/layout/CirclePictureHierarchy"/>
    <dgm:cxn modelId="{1EE42993-011B-4960-813A-85384CA273F2}" type="presParOf" srcId="{E49B5AB6-2F50-488F-8502-E3E4542917B8}" destId="{DB8FD8B9-B6AE-4A9F-B262-2554D346558F}" srcOrd="1" destOrd="0" presId="urn:microsoft.com/office/officeart/2009/layout/CirclePictureHierarchy"/>
    <dgm:cxn modelId="{5F5ED4F8-1C29-4FFC-B89B-0A8ECB602158}" type="presParOf" srcId="{D8506ED6-3310-4063-B26A-5B440727935A}" destId="{8AB2B037-2012-480C-8F58-70236A95F6A8}" srcOrd="2" destOrd="0" presId="urn:microsoft.com/office/officeart/2009/layout/CirclePictureHierarchy"/>
    <dgm:cxn modelId="{7178A548-68CB-4825-866E-80FA5DCFC14E}" type="presParOf" srcId="{D8506ED6-3310-4063-B26A-5B440727935A}" destId="{4A4E8AE0-D2F3-4B9D-A901-9ADDC4659808}" srcOrd="3" destOrd="0" presId="urn:microsoft.com/office/officeart/2009/layout/CirclePictureHierarchy"/>
    <dgm:cxn modelId="{7E6A5B2E-3DF9-4252-91BC-8371A3FCCD88}" type="presParOf" srcId="{4A4E8AE0-D2F3-4B9D-A901-9ADDC4659808}" destId="{53AC2888-AB3A-44A7-BD53-A9ADC910BDDC}" srcOrd="0" destOrd="0" presId="urn:microsoft.com/office/officeart/2009/layout/CirclePictureHierarchy"/>
    <dgm:cxn modelId="{C5667EFE-80C4-460A-BEA0-CC1CACF4531E}" type="presParOf" srcId="{53AC2888-AB3A-44A7-BD53-A9ADC910BDDC}" destId="{B9921E6A-F033-4035-8D83-5303CD4719DD}" srcOrd="0" destOrd="0" presId="urn:microsoft.com/office/officeart/2009/layout/CirclePictureHierarchy"/>
    <dgm:cxn modelId="{1CDA3543-99C0-4146-B8E5-588452777AD5}" type="presParOf" srcId="{53AC2888-AB3A-44A7-BD53-A9ADC910BDDC}" destId="{AEAAA780-82EB-4C0B-9418-E51FF1B8EE60}" srcOrd="1" destOrd="0" presId="urn:microsoft.com/office/officeart/2009/layout/CirclePictureHierarchy"/>
    <dgm:cxn modelId="{F50598A8-938A-4139-A122-160389F2DB49}" type="presParOf" srcId="{4A4E8AE0-D2F3-4B9D-A901-9ADDC4659808}" destId="{A11272ED-652C-4146-8F21-87F6113D15B0}" srcOrd="1" destOrd="0" presId="urn:microsoft.com/office/officeart/2009/layout/CirclePictureHierarchy"/>
    <dgm:cxn modelId="{BB829156-BE08-4D14-AD60-7B3C717CE40C}" type="presParOf" srcId="{D8506ED6-3310-4063-B26A-5B440727935A}" destId="{0B8CCCB0-773D-44AC-8A4B-9715B62AEFDD}" srcOrd="4" destOrd="0" presId="urn:microsoft.com/office/officeart/2009/layout/CirclePictureHierarchy"/>
    <dgm:cxn modelId="{87D6971B-E874-4CFF-B3C0-F56D346EB9FF}" type="presParOf" srcId="{D8506ED6-3310-4063-B26A-5B440727935A}" destId="{CF208195-3755-4832-9C86-5570DE06D275}" srcOrd="5" destOrd="0" presId="urn:microsoft.com/office/officeart/2009/layout/CirclePictureHierarchy"/>
    <dgm:cxn modelId="{3625D681-50CE-4687-8B60-6F2FDA390BCA}" type="presParOf" srcId="{CF208195-3755-4832-9C86-5570DE06D275}" destId="{1D27A1B8-AD13-4A8E-8838-69C49DDE05A7}" srcOrd="0" destOrd="0" presId="urn:microsoft.com/office/officeart/2009/layout/CirclePictureHierarchy"/>
    <dgm:cxn modelId="{5A722298-A4BD-42F6-AA87-14B127A736D8}" type="presParOf" srcId="{1D27A1B8-AD13-4A8E-8838-69C49DDE05A7}" destId="{AC24E0F5-B346-4912-834B-600DE5F78919}" srcOrd="0" destOrd="0" presId="urn:microsoft.com/office/officeart/2009/layout/CirclePictureHierarchy"/>
    <dgm:cxn modelId="{633A0FA5-9D4B-407D-9A4D-C6DB0021B9A7}" type="presParOf" srcId="{1D27A1B8-AD13-4A8E-8838-69C49DDE05A7}" destId="{95858AB0-701A-41B7-AE13-A84B43C917D3}" srcOrd="1" destOrd="0" presId="urn:microsoft.com/office/officeart/2009/layout/CirclePictureHierarchy"/>
    <dgm:cxn modelId="{5B599CC1-54F7-483A-99B4-5576536DF9DE}" type="presParOf" srcId="{CF208195-3755-4832-9C86-5570DE06D275}" destId="{521B3E55-C5D3-4D97-97AF-75FC46F70AED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77693E-6F84-43FA-AFD6-4395920AEE2F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1B6677-36B0-4DA7-8269-C1F51B0BD19A}">
      <dgm:prSet/>
      <dgm:spPr/>
      <dgm:t>
        <a:bodyPr/>
        <a:lstStyle/>
        <a:p>
          <a:pPr rtl="0"/>
          <a:r>
            <a:rPr lang="ru-RU" b="1" dirty="0"/>
            <a:t>Доля иностранных студентов</a:t>
          </a:r>
          <a:endParaRPr lang="ru-RU" dirty="0"/>
        </a:p>
      </dgm:t>
    </dgm:pt>
    <dgm:pt modelId="{6CD723EC-4D2E-40CA-A917-4CEDA98E1C2C}" type="parTrans" cxnId="{8B48AC26-2138-4CEA-B560-C68A67FC5E2D}">
      <dgm:prSet/>
      <dgm:spPr/>
      <dgm:t>
        <a:bodyPr/>
        <a:lstStyle/>
        <a:p>
          <a:endParaRPr lang="ru-RU"/>
        </a:p>
      </dgm:t>
    </dgm:pt>
    <dgm:pt modelId="{4FA2AE1B-AFFF-4367-A2C3-68EC6121FAA1}" type="sibTrans" cxnId="{8B48AC26-2138-4CEA-B560-C68A67FC5E2D}">
      <dgm:prSet/>
      <dgm:spPr/>
      <dgm:t>
        <a:bodyPr/>
        <a:lstStyle/>
        <a:p>
          <a:endParaRPr lang="ru-RU"/>
        </a:p>
      </dgm:t>
    </dgm:pt>
    <dgm:pt modelId="{C5AFB333-FCCC-4923-8A9B-4FAAB24FE100}">
      <dgm:prSet/>
      <dgm:spPr/>
      <dgm:t>
        <a:bodyPr/>
        <a:lstStyle/>
        <a:p>
          <a:pPr rtl="0"/>
          <a:r>
            <a:rPr lang="ru-RU" b="1"/>
            <a:t>Число иностранных НПР</a:t>
          </a:r>
          <a:endParaRPr lang="ru-RU"/>
        </a:p>
      </dgm:t>
    </dgm:pt>
    <dgm:pt modelId="{4F73F2C2-5D1D-4705-AD70-9D6809F8E6BA}" type="parTrans" cxnId="{E51250BE-9AA0-4428-AECC-A06C8F160384}">
      <dgm:prSet/>
      <dgm:spPr/>
      <dgm:t>
        <a:bodyPr/>
        <a:lstStyle/>
        <a:p>
          <a:endParaRPr lang="ru-RU"/>
        </a:p>
      </dgm:t>
    </dgm:pt>
    <dgm:pt modelId="{CD8A730F-6074-47BF-B14B-BE4AB3D6299A}" type="sibTrans" cxnId="{E51250BE-9AA0-4428-AECC-A06C8F160384}">
      <dgm:prSet/>
      <dgm:spPr/>
      <dgm:t>
        <a:bodyPr/>
        <a:lstStyle/>
        <a:p>
          <a:endParaRPr lang="ru-RU"/>
        </a:p>
      </dgm:t>
    </dgm:pt>
    <dgm:pt modelId="{E5E6937E-3A0E-4126-9CBF-2214E3075267}">
      <dgm:prSet/>
      <dgm:spPr/>
      <dgm:t>
        <a:bodyPr/>
        <a:lstStyle/>
        <a:p>
          <a:pPr rtl="0"/>
          <a:r>
            <a:rPr lang="ru-RU" b="1" dirty="0"/>
            <a:t>Позиция в рейтингах</a:t>
          </a:r>
          <a:endParaRPr lang="ru-RU" dirty="0"/>
        </a:p>
      </dgm:t>
    </dgm:pt>
    <dgm:pt modelId="{E2D761FF-F0A5-4017-8CAB-9C454EE49D6D}" type="parTrans" cxnId="{49F7D9B7-269A-497E-BBDA-2724AE0281E1}">
      <dgm:prSet/>
      <dgm:spPr/>
      <dgm:t>
        <a:bodyPr/>
        <a:lstStyle/>
        <a:p>
          <a:endParaRPr lang="ru-RU"/>
        </a:p>
      </dgm:t>
    </dgm:pt>
    <dgm:pt modelId="{E03B339C-BA6D-47C4-AD4C-C52EE54E4E9E}" type="sibTrans" cxnId="{49F7D9B7-269A-497E-BBDA-2724AE0281E1}">
      <dgm:prSet/>
      <dgm:spPr/>
      <dgm:t>
        <a:bodyPr/>
        <a:lstStyle/>
        <a:p>
          <a:endParaRPr lang="ru-RU"/>
        </a:p>
      </dgm:t>
    </dgm:pt>
    <dgm:pt modelId="{0711F4B6-416E-4A4A-A0E7-5DA26168202F}">
      <dgm:prSet custT="1"/>
      <dgm:spPr/>
      <dgm:t>
        <a:bodyPr/>
        <a:lstStyle/>
        <a:p>
          <a:pPr algn="ctr" rtl="0">
            <a:lnSpc>
              <a:spcPct val="100000"/>
            </a:lnSpc>
          </a:pPr>
          <a:r>
            <a:rPr lang="ru-RU" sz="2200" b="1" dirty="0"/>
            <a:t>Показатели: Программа развития</a:t>
          </a:r>
        </a:p>
        <a:p>
          <a:pPr algn="ctr" rtl="0">
            <a:lnSpc>
              <a:spcPct val="100000"/>
            </a:lnSpc>
          </a:pPr>
          <a:r>
            <a:rPr lang="ru-RU" sz="2200" b="1" dirty="0"/>
            <a:t>Южного федерального университета</a:t>
          </a:r>
          <a:endParaRPr lang="ru-RU" sz="2200" dirty="0"/>
        </a:p>
      </dgm:t>
    </dgm:pt>
    <dgm:pt modelId="{9AAA63FF-E140-4965-AB5D-1EDF344B7382}" type="sibTrans" cxnId="{9C079558-6C65-4046-823E-F048367D3A0A}">
      <dgm:prSet/>
      <dgm:spPr/>
      <dgm:t>
        <a:bodyPr/>
        <a:lstStyle/>
        <a:p>
          <a:endParaRPr lang="ru-RU"/>
        </a:p>
      </dgm:t>
    </dgm:pt>
    <dgm:pt modelId="{07C26093-42C6-4059-89D1-D7AD30E59BD7}" type="parTrans" cxnId="{9C079558-6C65-4046-823E-F048367D3A0A}">
      <dgm:prSet/>
      <dgm:spPr/>
      <dgm:t>
        <a:bodyPr/>
        <a:lstStyle/>
        <a:p>
          <a:endParaRPr lang="ru-RU"/>
        </a:p>
      </dgm:t>
    </dgm:pt>
    <dgm:pt modelId="{95A09F60-8DB4-4F0C-B94A-8F3FD98686F6}" type="pres">
      <dgm:prSet presAssocID="{CB77693E-6F84-43FA-AFD6-4395920AEE2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2C2F1E2-3D50-4C91-A664-B65ECB479B35}" type="pres">
      <dgm:prSet presAssocID="{0711F4B6-416E-4A4A-A0E7-5DA26168202F}" presName="hierRoot1" presStyleCnt="0"/>
      <dgm:spPr/>
    </dgm:pt>
    <dgm:pt modelId="{61E43BBB-5203-4A04-ADC4-1889FB61DC48}" type="pres">
      <dgm:prSet presAssocID="{0711F4B6-416E-4A4A-A0E7-5DA26168202F}" presName="composite" presStyleCnt="0"/>
      <dgm:spPr/>
    </dgm:pt>
    <dgm:pt modelId="{BF4AFFC2-F32E-4433-93A9-F086E3AD8CD9}" type="pres">
      <dgm:prSet presAssocID="{0711F4B6-416E-4A4A-A0E7-5DA26168202F}" presName="image" presStyleLbl="node0" presStyleIdx="0" presStyleCnt="1" custScaleX="309883" custLinFactNeighborX="-20943" custLinFactNeighborY="-2219"/>
      <dgm:spPr>
        <a:prstGeom prst="rect">
          <a:avLst/>
        </a:prstGeom>
        <a:solidFill>
          <a:schemeClr val="bg1"/>
        </a:solidFill>
        <a:ln>
          <a:noFill/>
        </a:ln>
      </dgm:spPr>
    </dgm:pt>
    <dgm:pt modelId="{DA61F361-63B2-4B3C-A966-A225C6B85572}" type="pres">
      <dgm:prSet presAssocID="{0711F4B6-416E-4A4A-A0E7-5DA26168202F}" presName="text" presStyleLbl="revTx" presStyleIdx="0" presStyleCnt="4" custScaleX="447229" custLinFactNeighborX="-49557" custLinFactNeighborY="-13682">
        <dgm:presLayoutVars>
          <dgm:chPref val="3"/>
        </dgm:presLayoutVars>
      </dgm:prSet>
      <dgm:spPr/>
    </dgm:pt>
    <dgm:pt modelId="{ED77476A-8A51-42D9-809E-57CB5A8D12CE}" type="pres">
      <dgm:prSet presAssocID="{0711F4B6-416E-4A4A-A0E7-5DA26168202F}" presName="hierChild2" presStyleCnt="0"/>
      <dgm:spPr/>
    </dgm:pt>
    <dgm:pt modelId="{D2491CAF-07C5-4E64-A1BD-C271B7020497}" type="pres">
      <dgm:prSet presAssocID="{6CD723EC-4D2E-40CA-A917-4CEDA98E1C2C}" presName="Name10" presStyleLbl="parChTrans1D2" presStyleIdx="0" presStyleCnt="3"/>
      <dgm:spPr/>
    </dgm:pt>
    <dgm:pt modelId="{CDA156EC-A53C-4D16-8803-D52F2B5EAECD}" type="pres">
      <dgm:prSet presAssocID="{901B6677-36B0-4DA7-8269-C1F51B0BD19A}" presName="hierRoot2" presStyleCnt="0"/>
      <dgm:spPr/>
    </dgm:pt>
    <dgm:pt modelId="{8CB3F8E6-D6E2-441D-B8BD-6090C2811A52}" type="pres">
      <dgm:prSet presAssocID="{901B6677-36B0-4DA7-8269-C1F51B0BD19A}" presName="composite2" presStyleCnt="0"/>
      <dgm:spPr/>
    </dgm:pt>
    <dgm:pt modelId="{C5024E8F-9A1A-4D22-9725-7AA3963EB975}" type="pres">
      <dgm:prSet presAssocID="{901B6677-36B0-4DA7-8269-C1F51B0BD19A}" presName="image2" presStyleLbl="node2" presStyleIdx="0" presStyleCnt="3" custScaleX="93153" custScaleY="70762" custLinFactNeighborY="-3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9BEE9AE3-83E2-4B80-86D2-8C41F4D45AFB}" type="pres">
      <dgm:prSet presAssocID="{901B6677-36B0-4DA7-8269-C1F51B0BD19A}" presName="text2" presStyleLbl="revTx" presStyleIdx="1" presStyleCnt="4" custLinFactNeighborY="-3000">
        <dgm:presLayoutVars>
          <dgm:chPref val="3"/>
        </dgm:presLayoutVars>
      </dgm:prSet>
      <dgm:spPr/>
    </dgm:pt>
    <dgm:pt modelId="{5FFE105B-E61D-419E-B8B6-7DA8BCEDA635}" type="pres">
      <dgm:prSet presAssocID="{901B6677-36B0-4DA7-8269-C1F51B0BD19A}" presName="hierChild3" presStyleCnt="0"/>
      <dgm:spPr/>
    </dgm:pt>
    <dgm:pt modelId="{BF692955-AA7E-44BF-A5BF-A8F323516733}" type="pres">
      <dgm:prSet presAssocID="{4F73F2C2-5D1D-4705-AD70-9D6809F8E6BA}" presName="Name10" presStyleLbl="parChTrans1D2" presStyleIdx="1" presStyleCnt="3"/>
      <dgm:spPr/>
    </dgm:pt>
    <dgm:pt modelId="{50954DB6-C853-4EE1-A17B-692E2F7CAA4B}" type="pres">
      <dgm:prSet presAssocID="{C5AFB333-FCCC-4923-8A9B-4FAAB24FE100}" presName="hierRoot2" presStyleCnt="0"/>
      <dgm:spPr/>
    </dgm:pt>
    <dgm:pt modelId="{BB1F0B65-ED4F-4CA0-BED3-A74BF5EDE8E2}" type="pres">
      <dgm:prSet presAssocID="{C5AFB333-FCCC-4923-8A9B-4FAAB24FE100}" presName="composite2" presStyleCnt="0"/>
      <dgm:spPr/>
    </dgm:pt>
    <dgm:pt modelId="{EBE557B1-A46F-4923-AB6D-26B1FB498434}" type="pres">
      <dgm:prSet presAssocID="{C5AFB333-FCCC-4923-8A9B-4FAAB24FE100}" presName="image2" presStyleLbl="node2" presStyleIdx="1" presStyleCnt="3" custScaleX="78695" custScaleY="7637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E8D34BA-92B3-4B9F-B94A-DC5C87DC6BEB}" type="pres">
      <dgm:prSet presAssocID="{C5AFB333-FCCC-4923-8A9B-4FAAB24FE100}" presName="text2" presStyleLbl="revTx" presStyleIdx="2" presStyleCnt="4">
        <dgm:presLayoutVars>
          <dgm:chPref val="3"/>
        </dgm:presLayoutVars>
      </dgm:prSet>
      <dgm:spPr/>
    </dgm:pt>
    <dgm:pt modelId="{72B213FF-13B6-46F5-9548-E866D24B11FB}" type="pres">
      <dgm:prSet presAssocID="{C5AFB333-FCCC-4923-8A9B-4FAAB24FE100}" presName="hierChild3" presStyleCnt="0"/>
      <dgm:spPr/>
    </dgm:pt>
    <dgm:pt modelId="{DA4A2D40-3F26-41A0-9780-5950966C1EAA}" type="pres">
      <dgm:prSet presAssocID="{E2D761FF-F0A5-4017-8CAB-9C454EE49D6D}" presName="Name10" presStyleLbl="parChTrans1D2" presStyleIdx="2" presStyleCnt="3"/>
      <dgm:spPr/>
    </dgm:pt>
    <dgm:pt modelId="{105CDBB6-EC15-4977-877F-56EFDBADE980}" type="pres">
      <dgm:prSet presAssocID="{E5E6937E-3A0E-4126-9CBF-2214E3075267}" presName="hierRoot2" presStyleCnt="0"/>
      <dgm:spPr/>
    </dgm:pt>
    <dgm:pt modelId="{EA967AEF-8D8E-4153-935A-6AF302360B56}" type="pres">
      <dgm:prSet presAssocID="{E5E6937E-3A0E-4126-9CBF-2214E3075267}" presName="composite2" presStyleCnt="0"/>
      <dgm:spPr/>
    </dgm:pt>
    <dgm:pt modelId="{11684157-A724-46E8-8F48-B48BB57DE753}" type="pres">
      <dgm:prSet presAssocID="{E5E6937E-3A0E-4126-9CBF-2214E3075267}" presName="image2" presStyleLbl="node2" presStyleIdx="2" presStyleCnt="3" custScaleX="78349" custScaleY="7381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FCC786B9-3B68-4336-BB8F-4184EFB25BBE}" type="pres">
      <dgm:prSet presAssocID="{E5E6937E-3A0E-4126-9CBF-2214E3075267}" presName="text2" presStyleLbl="revTx" presStyleIdx="3" presStyleCnt="4">
        <dgm:presLayoutVars>
          <dgm:chPref val="3"/>
        </dgm:presLayoutVars>
      </dgm:prSet>
      <dgm:spPr/>
    </dgm:pt>
    <dgm:pt modelId="{EC87C3FF-ED9F-42EC-AF61-18FE362708B0}" type="pres">
      <dgm:prSet presAssocID="{E5E6937E-3A0E-4126-9CBF-2214E3075267}" presName="hierChild3" presStyleCnt="0"/>
      <dgm:spPr/>
    </dgm:pt>
  </dgm:ptLst>
  <dgm:cxnLst>
    <dgm:cxn modelId="{2B9C9407-4D19-4941-A31B-1FE53DE5D06F}" type="presOf" srcId="{C5AFB333-FCCC-4923-8A9B-4FAAB24FE100}" destId="{CE8D34BA-92B3-4B9F-B94A-DC5C87DC6BEB}" srcOrd="0" destOrd="0" presId="urn:microsoft.com/office/officeart/2009/layout/CirclePictureHierarchy"/>
    <dgm:cxn modelId="{8520E812-2A86-4EFF-8B5E-FB2E6C3FE14E}" type="presOf" srcId="{6CD723EC-4D2E-40CA-A917-4CEDA98E1C2C}" destId="{D2491CAF-07C5-4E64-A1BD-C271B7020497}" srcOrd="0" destOrd="0" presId="urn:microsoft.com/office/officeart/2009/layout/CirclePictureHierarchy"/>
    <dgm:cxn modelId="{E114B216-6D03-44C0-A308-6D388F5DB30F}" type="presOf" srcId="{901B6677-36B0-4DA7-8269-C1F51B0BD19A}" destId="{9BEE9AE3-83E2-4B80-86D2-8C41F4D45AFB}" srcOrd="0" destOrd="0" presId="urn:microsoft.com/office/officeart/2009/layout/CirclePictureHierarchy"/>
    <dgm:cxn modelId="{8B48AC26-2138-4CEA-B560-C68A67FC5E2D}" srcId="{0711F4B6-416E-4A4A-A0E7-5DA26168202F}" destId="{901B6677-36B0-4DA7-8269-C1F51B0BD19A}" srcOrd="0" destOrd="0" parTransId="{6CD723EC-4D2E-40CA-A917-4CEDA98E1C2C}" sibTransId="{4FA2AE1B-AFFF-4367-A2C3-68EC6121FAA1}"/>
    <dgm:cxn modelId="{693AA346-116D-4676-9AEC-639D85BEA33D}" type="presOf" srcId="{0711F4B6-416E-4A4A-A0E7-5DA26168202F}" destId="{DA61F361-63B2-4B3C-A966-A225C6B85572}" srcOrd="0" destOrd="0" presId="urn:microsoft.com/office/officeart/2009/layout/CirclePictureHierarchy"/>
    <dgm:cxn modelId="{9C079558-6C65-4046-823E-F048367D3A0A}" srcId="{CB77693E-6F84-43FA-AFD6-4395920AEE2F}" destId="{0711F4B6-416E-4A4A-A0E7-5DA26168202F}" srcOrd="0" destOrd="0" parTransId="{07C26093-42C6-4059-89D1-D7AD30E59BD7}" sibTransId="{9AAA63FF-E140-4965-AB5D-1EDF344B7382}"/>
    <dgm:cxn modelId="{3426FE69-36A7-4E57-BF9B-2D7F83B216AC}" type="presOf" srcId="{E2D761FF-F0A5-4017-8CAB-9C454EE49D6D}" destId="{DA4A2D40-3F26-41A0-9780-5950966C1EAA}" srcOrd="0" destOrd="0" presId="urn:microsoft.com/office/officeart/2009/layout/CirclePictureHierarchy"/>
    <dgm:cxn modelId="{3198FA9D-448E-4613-A287-60E6B9174EE5}" type="presOf" srcId="{4F73F2C2-5D1D-4705-AD70-9D6809F8E6BA}" destId="{BF692955-AA7E-44BF-A5BF-A8F323516733}" srcOrd="0" destOrd="0" presId="urn:microsoft.com/office/officeart/2009/layout/CirclePictureHierarchy"/>
    <dgm:cxn modelId="{49F7D9B7-269A-497E-BBDA-2724AE0281E1}" srcId="{0711F4B6-416E-4A4A-A0E7-5DA26168202F}" destId="{E5E6937E-3A0E-4126-9CBF-2214E3075267}" srcOrd="2" destOrd="0" parTransId="{E2D761FF-F0A5-4017-8CAB-9C454EE49D6D}" sibTransId="{E03B339C-BA6D-47C4-AD4C-C52EE54E4E9E}"/>
    <dgm:cxn modelId="{E51250BE-9AA0-4428-AECC-A06C8F160384}" srcId="{0711F4B6-416E-4A4A-A0E7-5DA26168202F}" destId="{C5AFB333-FCCC-4923-8A9B-4FAAB24FE100}" srcOrd="1" destOrd="0" parTransId="{4F73F2C2-5D1D-4705-AD70-9D6809F8E6BA}" sibTransId="{CD8A730F-6074-47BF-B14B-BE4AB3D6299A}"/>
    <dgm:cxn modelId="{EDC9B8F1-3EDE-40BE-B2E0-FAFE9122C005}" type="presOf" srcId="{CB77693E-6F84-43FA-AFD6-4395920AEE2F}" destId="{95A09F60-8DB4-4F0C-B94A-8F3FD98686F6}" srcOrd="0" destOrd="0" presId="urn:microsoft.com/office/officeart/2009/layout/CirclePictureHierarchy"/>
    <dgm:cxn modelId="{ED40CDF9-2379-448D-99A1-AE1F35DE0EAB}" type="presOf" srcId="{E5E6937E-3A0E-4126-9CBF-2214E3075267}" destId="{FCC786B9-3B68-4336-BB8F-4184EFB25BBE}" srcOrd="0" destOrd="0" presId="urn:microsoft.com/office/officeart/2009/layout/CirclePictureHierarchy"/>
    <dgm:cxn modelId="{9655B4E5-EDA9-414C-A611-2A57EF90B0B4}" type="presParOf" srcId="{95A09F60-8DB4-4F0C-B94A-8F3FD98686F6}" destId="{72C2F1E2-3D50-4C91-A664-B65ECB479B35}" srcOrd="0" destOrd="0" presId="urn:microsoft.com/office/officeart/2009/layout/CirclePictureHierarchy"/>
    <dgm:cxn modelId="{2E86A4C2-4B14-4F65-B9CB-E469A7B6A774}" type="presParOf" srcId="{72C2F1E2-3D50-4C91-A664-B65ECB479B35}" destId="{61E43BBB-5203-4A04-ADC4-1889FB61DC48}" srcOrd="0" destOrd="0" presId="urn:microsoft.com/office/officeart/2009/layout/CirclePictureHierarchy"/>
    <dgm:cxn modelId="{DCBF59A0-9BA7-4651-9AA2-37826ABFF40E}" type="presParOf" srcId="{61E43BBB-5203-4A04-ADC4-1889FB61DC48}" destId="{BF4AFFC2-F32E-4433-93A9-F086E3AD8CD9}" srcOrd="0" destOrd="0" presId="urn:microsoft.com/office/officeart/2009/layout/CirclePictureHierarchy"/>
    <dgm:cxn modelId="{83292D88-00E3-4EAE-B952-05922E54F21A}" type="presParOf" srcId="{61E43BBB-5203-4A04-ADC4-1889FB61DC48}" destId="{DA61F361-63B2-4B3C-A966-A225C6B85572}" srcOrd="1" destOrd="0" presId="urn:microsoft.com/office/officeart/2009/layout/CirclePictureHierarchy"/>
    <dgm:cxn modelId="{66254193-4110-4526-A230-0624A31FAB92}" type="presParOf" srcId="{72C2F1E2-3D50-4C91-A664-B65ECB479B35}" destId="{ED77476A-8A51-42D9-809E-57CB5A8D12CE}" srcOrd="1" destOrd="0" presId="urn:microsoft.com/office/officeart/2009/layout/CirclePictureHierarchy"/>
    <dgm:cxn modelId="{1EC7BF7F-4DFD-4595-85E3-7D8DE101FDBE}" type="presParOf" srcId="{ED77476A-8A51-42D9-809E-57CB5A8D12CE}" destId="{D2491CAF-07C5-4E64-A1BD-C271B7020497}" srcOrd="0" destOrd="0" presId="urn:microsoft.com/office/officeart/2009/layout/CirclePictureHierarchy"/>
    <dgm:cxn modelId="{F26297FF-B584-4CC3-9362-A913790EAE4F}" type="presParOf" srcId="{ED77476A-8A51-42D9-809E-57CB5A8D12CE}" destId="{CDA156EC-A53C-4D16-8803-D52F2B5EAECD}" srcOrd="1" destOrd="0" presId="urn:microsoft.com/office/officeart/2009/layout/CirclePictureHierarchy"/>
    <dgm:cxn modelId="{2E8B6073-8632-47A8-A5ED-76BE6AAD06F8}" type="presParOf" srcId="{CDA156EC-A53C-4D16-8803-D52F2B5EAECD}" destId="{8CB3F8E6-D6E2-441D-B8BD-6090C2811A52}" srcOrd="0" destOrd="0" presId="urn:microsoft.com/office/officeart/2009/layout/CirclePictureHierarchy"/>
    <dgm:cxn modelId="{44651C95-99D0-4560-84C6-ACF43AE444B3}" type="presParOf" srcId="{8CB3F8E6-D6E2-441D-B8BD-6090C2811A52}" destId="{C5024E8F-9A1A-4D22-9725-7AA3963EB975}" srcOrd="0" destOrd="0" presId="urn:microsoft.com/office/officeart/2009/layout/CirclePictureHierarchy"/>
    <dgm:cxn modelId="{F92149D9-5706-48FC-87D5-F424FA70CDF8}" type="presParOf" srcId="{8CB3F8E6-D6E2-441D-B8BD-6090C2811A52}" destId="{9BEE9AE3-83E2-4B80-86D2-8C41F4D45AFB}" srcOrd="1" destOrd="0" presId="urn:microsoft.com/office/officeart/2009/layout/CirclePictureHierarchy"/>
    <dgm:cxn modelId="{22DBA545-AD33-40C6-BBB2-DFB3072472F7}" type="presParOf" srcId="{CDA156EC-A53C-4D16-8803-D52F2B5EAECD}" destId="{5FFE105B-E61D-419E-B8B6-7DA8BCEDA635}" srcOrd="1" destOrd="0" presId="urn:microsoft.com/office/officeart/2009/layout/CirclePictureHierarchy"/>
    <dgm:cxn modelId="{F56CBD7F-FBEE-4439-A364-38C112BA52D8}" type="presParOf" srcId="{ED77476A-8A51-42D9-809E-57CB5A8D12CE}" destId="{BF692955-AA7E-44BF-A5BF-A8F323516733}" srcOrd="2" destOrd="0" presId="urn:microsoft.com/office/officeart/2009/layout/CirclePictureHierarchy"/>
    <dgm:cxn modelId="{7D02B66F-F142-43E7-BF2E-B7BBA0B16CE0}" type="presParOf" srcId="{ED77476A-8A51-42D9-809E-57CB5A8D12CE}" destId="{50954DB6-C853-4EE1-A17B-692E2F7CAA4B}" srcOrd="3" destOrd="0" presId="urn:microsoft.com/office/officeart/2009/layout/CirclePictureHierarchy"/>
    <dgm:cxn modelId="{FE54AA80-63D8-4902-ACD6-B56E9169F3DE}" type="presParOf" srcId="{50954DB6-C853-4EE1-A17B-692E2F7CAA4B}" destId="{BB1F0B65-ED4F-4CA0-BED3-A74BF5EDE8E2}" srcOrd="0" destOrd="0" presId="urn:microsoft.com/office/officeart/2009/layout/CirclePictureHierarchy"/>
    <dgm:cxn modelId="{5B5EE974-6EF1-4742-ADA9-0696914967A4}" type="presParOf" srcId="{BB1F0B65-ED4F-4CA0-BED3-A74BF5EDE8E2}" destId="{EBE557B1-A46F-4923-AB6D-26B1FB498434}" srcOrd="0" destOrd="0" presId="urn:microsoft.com/office/officeart/2009/layout/CirclePictureHierarchy"/>
    <dgm:cxn modelId="{97E3FAD6-954B-43F4-9E3C-6FE5390F8241}" type="presParOf" srcId="{BB1F0B65-ED4F-4CA0-BED3-A74BF5EDE8E2}" destId="{CE8D34BA-92B3-4B9F-B94A-DC5C87DC6BEB}" srcOrd="1" destOrd="0" presId="urn:microsoft.com/office/officeart/2009/layout/CirclePictureHierarchy"/>
    <dgm:cxn modelId="{F2F56A3A-8710-4E04-890A-946DF3CD93EB}" type="presParOf" srcId="{50954DB6-C853-4EE1-A17B-692E2F7CAA4B}" destId="{72B213FF-13B6-46F5-9548-E866D24B11FB}" srcOrd="1" destOrd="0" presId="urn:microsoft.com/office/officeart/2009/layout/CirclePictureHierarchy"/>
    <dgm:cxn modelId="{0A0096D4-045F-4A47-B48A-69846AB05BBC}" type="presParOf" srcId="{ED77476A-8A51-42D9-809E-57CB5A8D12CE}" destId="{DA4A2D40-3F26-41A0-9780-5950966C1EAA}" srcOrd="4" destOrd="0" presId="urn:microsoft.com/office/officeart/2009/layout/CirclePictureHierarchy"/>
    <dgm:cxn modelId="{618F5270-76BA-4A25-B5DB-94369A639F9B}" type="presParOf" srcId="{ED77476A-8A51-42D9-809E-57CB5A8D12CE}" destId="{105CDBB6-EC15-4977-877F-56EFDBADE980}" srcOrd="5" destOrd="0" presId="urn:microsoft.com/office/officeart/2009/layout/CirclePictureHierarchy"/>
    <dgm:cxn modelId="{C06D9DDB-3CC2-4D96-8102-76A9CB692BB3}" type="presParOf" srcId="{105CDBB6-EC15-4977-877F-56EFDBADE980}" destId="{EA967AEF-8D8E-4153-935A-6AF302360B56}" srcOrd="0" destOrd="0" presId="urn:microsoft.com/office/officeart/2009/layout/CirclePictureHierarchy"/>
    <dgm:cxn modelId="{1A8E7324-86B0-4A0B-BA0E-6BBDFFC77C8A}" type="presParOf" srcId="{EA967AEF-8D8E-4153-935A-6AF302360B56}" destId="{11684157-A724-46E8-8F48-B48BB57DE753}" srcOrd="0" destOrd="0" presId="urn:microsoft.com/office/officeart/2009/layout/CirclePictureHierarchy"/>
    <dgm:cxn modelId="{B85EE266-76FF-41FE-8C15-AA5F30E38EBC}" type="presParOf" srcId="{EA967AEF-8D8E-4153-935A-6AF302360B56}" destId="{FCC786B9-3B68-4336-BB8F-4184EFB25BBE}" srcOrd="1" destOrd="0" presId="urn:microsoft.com/office/officeart/2009/layout/CirclePictureHierarchy"/>
    <dgm:cxn modelId="{1DA04FD5-F11A-402C-A9CF-66240C7E7C5F}" type="presParOf" srcId="{105CDBB6-EC15-4977-877F-56EFDBADE980}" destId="{EC87C3FF-ED9F-42EC-AF61-18FE362708B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22D033-5D42-4A1B-8BCD-3433C87B2C86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59A50A1-AC69-43FD-AC27-4D2E225BDC6F}" type="pres">
      <dgm:prSet presAssocID="{5622D033-5D42-4A1B-8BCD-3433C87B2C86}" presName="diagram" presStyleCnt="0">
        <dgm:presLayoutVars>
          <dgm:dir/>
          <dgm:resizeHandles val="exact"/>
        </dgm:presLayoutVars>
      </dgm:prSet>
      <dgm:spPr/>
    </dgm:pt>
  </dgm:ptLst>
  <dgm:cxnLst>
    <dgm:cxn modelId="{0658AA7F-B2F7-4087-9BCD-B7FF87775E51}" type="presOf" srcId="{5622D033-5D42-4A1B-8BCD-3433C87B2C86}" destId="{F59A50A1-AC69-43FD-AC27-4D2E225BDC6F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22D033-5D42-4A1B-8BCD-3433C87B2C86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59A50A1-AC69-43FD-AC27-4D2E225BDC6F}" type="pres">
      <dgm:prSet presAssocID="{5622D033-5D42-4A1B-8BCD-3433C87B2C86}" presName="diagram" presStyleCnt="0">
        <dgm:presLayoutVars>
          <dgm:dir/>
          <dgm:resizeHandles val="exact"/>
        </dgm:presLayoutVars>
      </dgm:prSet>
      <dgm:spPr/>
    </dgm:pt>
  </dgm:ptLst>
  <dgm:cxnLst>
    <dgm:cxn modelId="{0658AA7F-B2F7-4087-9BCD-B7FF87775E51}" type="presOf" srcId="{5622D033-5D42-4A1B-8BCD-3433C87B2C86}" destId="{F59A50A1-AC69-43FD-AC27-4D2E225BDC6F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22D033-5D42-4A1B-8BCD-3433C87B2C86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59A50A1-AC69-43FD-AC27-4D2E225BDC6F}" type="pres">
      <dgm:prSet presAssocID="{5622D033-5D42-4A1B-8BCD-3433C87B2C86}" presName="diagram" presStyleCnt="0">
        <dgm:presLayoutVars>
          <dgm:dir/>
          <dgm:resizeHandles val="exact"/>
        </dgm:presLayoutVars>
      </dgm:prSet>
      <dgm:spPr/>
    </dgm:pt>
  </dgm:ptLst>
  <dgm:cxnLst>
    <dgm:cxn modelId="{0658AA7F-B2F7-4087-9BCD-B7FF87775E51}" type="presOf" srcId="{5622D033-5D42-4A1B-8BCD-3433C87B2C86}" destId="{F59A50A1-AC69-43FD-AC27-4D2E225BDC6F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622D033-5D42-4A1B-8BCD-3433C87B2C86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59A50A1-AC69-43FD-AC27-4D2E225BDC6F}" type="pres">
      <dgm:prSet presAssocID="{5622D033-5D42-4A1B-8BCD-3433C87B2C86}" presName="diagram" presStyleCnt="0">
        <dgm:presLayoutVars>
          <dgm:dir/>
          <dgm:resizeHandles val="exact"/>
        </dgm:presLayoutVars>
      </dgm:prSet>
      <dgm:spPr/>
    </dgm:pt>
  </dgm:ptLst>
  <dgm:cxnLst>
    <dgm:cxn modelId="{0658AA7F-B2F7-4087-9BCD-B7FF87775E51}" type="presOf" srcId="{5622D033-5D42-4A1B-8BCD-3433C87B2C86}" destId="{F59A50A1-AC69-43FD-AC27-4D2E225BDC6F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622D033-5D42-4A1B-8BCD-3433C87B2C86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59A50A1-AC69-43FD-AC27-4D2E225BDC6F}" type="pres">
      <dgm:prSet presAssocID="{5622D033-5D42-4A1B-8BCD-3433C87B2C86}" presName="diagram" presStyleCnt="0">
        <dgm:presLayoutVars>
          <dgm:dir/>
          <dgm:resizeHandles val="exact"/>
        </dgm:presLayoutVars>
      </dgm:prSet>
      <dgm:spPr/>
    </dgm:pt>
  </dgm:ptLst>
  <dgm:cxnLst>
    <dgm:cxn modelId="{0658AA7F-B2F7-4087-9BCD-B7FF87775E51}" type="presOf" srcId="{5622D033-5D42-4A1B-8BCD-3433C87B2C86}" destId="{F59A50A1-AC69-43FD-AC27-4D2E225BDC6F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622D033-5D42-4A1B-8BCD-3433C87B2C86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59A50A1-AC69-43FD-AC27-4D2E225BDC6F}" type="pres">
      <dgm:prSet presAssocID="{5622D033-5D42-4A1B-8BCD-3433C87B2C86}" presName="diagram" presStyleCnt="0">
        <dgm:presLayoutVars>
          <dgm:dir/>
          <dgm:resizeHandles val="exact"/>
        </dgm:presLayoutVars>
      </dgm:prSet>
      <dgm:spPr/>
    </dgm:pt>
  </dgm:ptLst>
  <dgm:cxnLst>
    <dgm:cxn modelId="{0658AA7F-B2F7-4087-9BCD-B7FF87775E51}" type="presOf" srcId="{5622D033-5D42-4A1B-8BCD-3433C87B2C86}" destId="{F59A50A1-AC69-43FD-AC27-4D2E225BDC6F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6FA1E-F580-43AF-9676-C05D5E796D4E}">
      <dsp:nvSpPr>
        <dsp:cNvPr id="0" name=""/>
        <dsp:cNvSpPr/>
      </dsp:nvSpPr>
      <dsp:spPr>
        <a:xfrm>
          <a:off x="1371" y="0"/>
          <a:ext cx="3565625" cy="649937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solidFill>
                <a:schemeClr val="tx1"/>
              </a:solidFill>
              <a:latin typeface="+mn-lt"/>
            </a:rPr>
            <a:t>Укрупненные направления интернационализации</a:t>
          </a:r>
        </a:p>
      </dsp:txBody>
      <dsp:txXfrm>
        <a:off x="1371" y="0"/>
        <a:ext cx="3565625" cy="1949812"/>
      </dsp:txXfrm>
    </dsp:sp>
    <dsp:sp modelId="{47B9938F-0C42-4E79-BFE2-90CEE8881EE4}">
      <dsp:nvSpPr>
        <dsp:cNvPr id="0" name=""/>
        <dsp:cNvSpPr/>
      </dsp:nvSpPr>
      <dsp:spPr>
        <a:xfrm>
          <a:off x="357933" y="2004781"/>
          <a:ext cx="2852500" cy="6587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 Narrow" panose="020B0606020202030204" pitchFamily="34" charset="0"/>
            </a:rPr>
            <a:t>Продвижение</a:t>
          </a:r>
        </a:p>
      </dsp:txBody>
      <dsp:txXfrm>
        <a:off x="377227" y="2024075"/>
        <a:ext cx="2813912" cy="620154"/>
      </dsp:txXfrm>
    </dsp:sp>
    <dsp:sp modelId="{04680ECF-0692-4980-80B0-55E9A500007D}">
      <dsp:nvSpPr>
        <dsp:cNvPr id="0" name=""/>
        <dsp:cNvSpPr/>
      </dsp:nvSpPr>
      <dsp:spPr>
        <a:xfrm>
          <a:off x="357933" y="2814742"/>
          <a:ext cx="2852500" cy="12140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Arial Narrow" panose="020B0606020202030204" pitchFamily="34" charset="0"/>
            </a:rPr>
            <a:t>Образование</a:t>
          </a:r>
          <a:endParaRPr lang="ru-RU" sz="1400" b="1" kern="1200" dirty="0">
            <a:latin typeface="Arial Narrow" panose="020B0606020202030204" pitchFamily="34" charset="0"/>
          </a:endParaRPr>
        </a:p>
      </dsp:txBody>
      <dsp:txXfrm>
        <a:off x="393490" y="2850299"/>
        <a:ext cx="2781386" cy="1142889"/>
      </dsp:txXfrm>
    </dsp:sp>
    <dsp:sp modelId="{01F50FA7-5EE3-4F15-919A-BB36A111AE91}">
      <dsp:nvSpPr>
        <dsp:cNvPr id="0" name=""/>
        <dsp:cNvSpPr/>
      </dsp:nvSpPr>
      <dsp:spPr>
        <a:xfrm>
          <a:off x="360044" y="4145096"/>
          <a:ext cx="2852500" cy="1434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Arial Narrow" panose="020B0606020202030204" pitchFamily="34" charset="0"/>
            </a:rPr>
            <a:t>Наука</a:t>
          </a:r>
          <a:endParaRPr lang="ru-RU" sz="1400" b="1" kern="1200" dirty="0">
            <a:latin typeface="Arial Narrow" panose="020B0606020202030204" pitchFamily="34" charset="0"/>
          </a:endParaRPr>
        </a:p>
      </dsp:txBody>
      <dsp:txXfrm>
        <a:off x="402053" y="4187105"/>
        <a:ext cx="2768482" cy="1350277"/>
      </dsp:txXfrm>
    </dsp:sp>
    <dsp:sp modelId="{B60344F6-F70B-4558-8467-2FCAE498D71E}">
      <dsp:nvSpPr>
        <dsp:cNvPr id="0" name=""/>
        <dsp:cNvSpPr/>
      </dsp:nvSpPr>
      <dsp:spPr>
        <a:xfrm>
          <a:off x="360044" y="5756350"/>
          <a:ext cx="2852500" cy="463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Arial Narrow" panose="020B0606020202030204" pitchFamily="34" charset="0"/>
            </a:rPr>
            <a:t>Воздействие на общество</a:t>
          </a:r>
          <a:endParaRPr lang="ru-RU" sz="1400" b="1" kern="1200" dirty="0">
            <a:latin typeface="Arial Narrow" panose="020B0606020202030204" pitchFamily="34" charset="0"/>
          </a:endParaRPr>
        </a:p>
      </dsp:txBody>
      <dsp:txXfrm>
        <a:off x="373619" y="5769925"/>
        <a:ext cx="2825350" cy="436325"/>
      </dsp:txXfrm>
    </dsp:sp>
    <dsp:sp modelId="{708B5D23-0CC8-4C0F-8BB5-BADE6389F246}">
      <dsp:nvSpPr>
        <dsp:cNvPr id="0" name=""/>
        <dsp:cNvSpPr/>
      </dsp:nvSpPr>
      <dsp:spPr>
        <a:xfrm>
          <a:off x="3834419" y="0"/>
          <a:ext cx="3565625" cy="649937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solidFill>
                <a:schemeClr val="tx1"/>
              </a:solidFill>
              <a:latin typeface="+mn-lt"/>
            </a:rPr>
            <a:t>Мероприятия реализуемые в 2019 г.</a:t>
          </a:r>
        </a:p>
      </dsp:txBody>
      <dsp:txXfrm>
        <a:off x="3834419" y="0"/>
        <a:ext cx="3565625" cy="1949812"/>
      </dsp:txXfrm>
    </dsp:sp>
    <dsp:sp modelId="{DE0DB633-FEFD-4189-A415-212AE02AEF13}">
      <dsp:nvSpPr>
        <dsp:cNvPr id="0" name=""/>
        <dsp:cNvSpPr/>
      </dsp:nvSpPr>
      <dsp:spPr>
        <a:xfrm>
          <a:off x="4190981" y="1950129"/>
          <a:ext cx="2852500" cy="6239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 Narrow" panose="020B0606020202030204" pitchFamily="34" charset="0"/>
            </a:rPr>
            <a:t>Работа команды продвижения </a:t>
          </a:r>
        </a:p>
      </dsp:txBody>
      <dsp:txXfrm>
        <a:off x="4209257" y="1968405"/>
        <a:ext cx="2815948" cy="587441"/>
      </dsp:txXfrm>
    </dsp:sp>
    <dsp:sp modelId="{947BD0B9-4259-4F7C-AA82-D59B20F0E1AD}">
      <dsp:nvSpPr>
        <dsp:cNvPr id="0" name=""/>
        <dsp:cNvSpPr/>
      </dsp:nvSpPr>
      <dsp:spPr>
        <a:xfrm>
          <a:off x="4190981" y="2670122"/>
          <a:ext cx="2852500" cy="6239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Arial Narrow" panose="020B0606020202030204" pitchFamily="34" charset="0"/>
            </a:rPr>
            <a:t>Конкурс образовательных программ </a:t>
          </a:r>
          <a:endParaRPr lang="ru-RU" sz="1400" b="1" kern="1200" dirty="0">
            <a:latin typeface="Arial Narrow" panose="020B0606020202030204" pitchFamily="34" charset="0"/>
          </a:endParaRPr>
        </a:p>
      </dsp:txBody>
      <dsp:txXfrm>
        <a:off x="4209257" y="2688398"/>
        <a:ext cx="2815948" cy="587441"/>
      </dsp:txXfrm>
    </dsp:sp>
    <dsp:sp modelId="{81A66247-E5F4-4BB5-ABF5-8E01951195A5}">
      <dsp:nvSpPr>
        <dsp:cNvPr id="0" name=""/>
        <dsp:cNvSpPr/>
      </dsp:nvSpPr>
      <dsp:spPr>
        <a:xfrm>
          <a:off x="4190981" y="3390115"/>
          <a:ext cx="2852500" cy="6239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Гранты ЮФУ  для поступающих в аспирантуру</a:t>
          </a:r>
          <a:endParaRPr lang="ru-RU" sz="1400" b="1" kern="1200" dirty="0">
            <a:latin typeface="Arial Narrow" panose="020B0606020202030204" pitchFamily="34" charset="0"/>
          </a:endParaRPr>
        </a:p>
      </dsp:txBody>
      <dsp:txXfrm>
        <a:off x="4209257" y="3408391"/>
        <a:ext cx="2815948" cy="587441"/>
      </dsp:txXfrm>
    </dsp:sp>
    <dsp:sp modelId="{99CD803C-603C-4BFC-8E57-E9D09FD83575}">
      <dsp:nvSpPr>
        <dsp:cNvPr id="0" name=""/>
        <dsp:cNvSpPr/>
      </dsp:nvSpPr>
      <dsp:spPr>
        <a:xfrm>
          <a:off x="4190981" y="4110108"/>
          <a:ext cx="2852500" cy="6239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Arial Narrow" panose="020B0606020202030204" pitchFamily="34" charset="0"/>
            </a:rPr>
            <a:t>Конкурс постдоков</a:t>
          </a:r>
          <a:endParaRPr lang="ru-RU" sz="1400" b="1" kern="1200" dirty="0">
            <a:latin typeface="Arial Narrow" panose="020B0606020202030204" pitchFamily="34" charset="0"/>
          </a:endParaRPr>
        </a:p>
      </dsp:txBody>
      <dsp:txXfrm>
        <a:off x="4209257" y="4128384"/>
        <a:ext cx="2815948" cy="587441"/>
      </dsp:txXfrm>
    </dsp:sp>
    <dsp:sp modelId="{5BE03243-70C3-4EC6-8EDB-5ABCE29AEDF8}">
      <dsp:nvSpPr>
        <dsp:cNvPr id="0" name=""/>
        <dsp:cNvSpPr/>
      </dsp:nvSpPr>
      <dsp:spPr>
        <a:xfrm>
          <a:off x="4190981" y="4830101"/>
          <a:ext cx="2852500" cy="6239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Расширение доступа к наукометрическим базам</a:t>
          </a:r>
          <a:r>
            <a:rPr lang="en-US" sz="1400" b="1" kern="120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400" b="1" kern="120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данных (</a:t>
          </a:r>
          <a:r>
            <a:rPr lang="en-US" sz="1400" b="1" kern="120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Dimensions</a:t>
          </a:r>
          <a:r>
            <a:rPr lang="ru-RU" sz="1400" b="1" kern="120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1400" b="1" kern="120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Scival</a:t>
          </a:r>
          <a:r>
            <a:rPr lang="ru-RU" sz="1400" b="1" kern="120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) </a:t>
          </a:r>
          <a:endParaRPr lang="ru-RU" sz="1400" b="1" kern="1200" dirty="0">
            <a:latin typeface="Arial Narrow" panose="020B0606020202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209257" y="4848377"/>
        <a:ext cx="2815948" cy="587441"/>
      </dsp:txXfrm>
    </dsp:sp>
    <dsp:sp modelId="{1694AB09-6519-4692-958E-23D4834CED50}">
      <dsp:nvSpPr>
        <dsp:cNvPr id="0" name=""/>
        <dsp:cNvSpPr/>
      </dsp:nvSpPr>
      <dsp:spPr>
        <a:xfrm>
          <a:off x="4190981" y="5550094"/>
          <a:ext cx="2852500" cy="6239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Arial Narrow" panose="020B0606020202030204" pitchFamily="34" charset="0"/>
            </a:rPr>
            <a:t>Южный региональный центр компетенций в области онлайн-обучения ЮФУ</a:t>
          </a:r>
          <a:endParaRPr lang="ru-RU" sz="1400" b="1" kern="1200" dirty="0">
            <a:latin typeface="Arial Narrow" panose="020B0606020202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209257" y="5568370"/>
        <a:ext cx="2815948" cy="587441"/>
      </dsp:txXfrm>
    </dsp:sp>
    <dsp:sp modelId="{020FA6EC-FD3C-4C8F-A324-78B497F935E2}">
      <dsp:nvSpPr>
        <dsp:cNvPr id="0" name=""/>
        <dsp:cNvSpPr/>
      </dsp:nvSpPr>
      <dsp:spPr>
        <a:xfrm>
          <a:off x="7667466" y="0"/>
          <a:ext cx="3565625" cy="649937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solidFill>
                <a:schemeClr val="tx1"/>
              </a:solidFill>
              <a:latin typeface="+mn-lt"/>
            </a:rPr>
            <a:t>Планы на мероприятия в 2019 г.</a:t>
          </a:r>
        </a:p>
      </dsp:txBody>
      <dsp:txXfrm>
        <a:off x="7667466" y="0"/>
        <a:ext cx="3565625" cy="1949812"/>
      </dsp:txXfrm>
    </dsp:sp>
    <dsp:sp modelId="{B9253C42-5D67-4C42-A0D7-1A6788E0A6CC}">
      <dsp:nvSpPr>
        <dsp:cNvPr id="0" name=""/>
        <dsp:cNvSpPr/>
      </dsp:nvSpPr>
      <dsp:spPr>
        <a:xfrm>
          <a:off x="8024029" y="1950129"/>
          <a:ext cx="2852500" cy="6239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Arial Narrow" panose="020B0606020202030204" pitchFamily="34" charset="0"/>
            </a:rPr>
            <a:t>Проектный офис маркетинга образовательных программ</a:t>
          </a:r>
          <a:endParaRPr lang="ru-RU" sz="1400" b="1" kern="1200" dirty="0">
            <a:latin typeface="Arial Narrow" panose="020B0606020202030204" pitchFamily="34" charset="0"/>
          </a:endParaRPr>
        </a:p>
      </dsp:txBody>
      <dsp:txXfrm>
        <a:off x="8042305" y="1968405"/>
        <a:ext cx="2815948" cy="587441"/>
      </dsp:txXfrm>
    </dsp:sp>
    <dsp:sp modelId="{0A3767A4-44A8-4CD0-92CC-BF06D4DB2213}">
      <dsp:nvSpPr>
        <dsp:cNvPr id="0" name=""/>
        <dsp:cNvSpPr/>
      </dsp:nvSpPr>
      <dsp:spPr>
        <a:xfrm>
          <a:off x="8024029" y="2670122"/>
          <a:ext cx="2852500" cy="6239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Arial Narrow" panose="020B0606020202030204" pitchFamily="34" charset="0"/>
            </a:rPr>
            <a:t>Развитие пула сетевых программ</a:t>
          </a:r>
          <a:endParaRPr lang="ru-RU" sz="1400" b="1" kern="1200" dirty="0">
            <a:latin typeface="Arial Narrow" panose="020B0606020202030204" pitchFamily="34" charset="0"/>
          </a:endParaRPr>
        </a:p>
      </dsp:txBody>
      <dsp:txXfrm>
        <a:off x="8042305" y="2688398"/>
        <a:ext cx="2815948" cy="587441"/>
      </dsp:txXfrm>
    </dsp:sp>
    <dsp:sp modelId="{9F2E0F22-FE7F-49CC-AAB7-AFD2487064C2}">
      <dsp:nvSpPr>
        <dsp:cNvPr id="0" name=""/>
        <dsp:cNvSpPr/>
      </dsp:nvSpPr>
      <dsp:spPr>
        <a:xfrm>
          <a:off x="8024029" y="3390115"/>
          <a:ext cx="2852500" cy="6239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Создание проектного офиса анализа и прогноза</a:t>
          </a:r>
          <a:endParaRPr lang="ru-RU" sz="1400" b="1" kern="1200" dirty="0">
            <a:latin typeface="Arial Narrow" panose="020B0606020202030204" pitchFamily="34" charset="0"/>
          </a:endParaRPr>
        </a:p>
      </dsp:txBody>
      <dsp:txXfrm>
        <a:off x="8042305" y="3408391"/>
        <a:ext cx="2815948" cy="587441"/>
      </dsp:txXfrm>
    </dsp:sp>
    <dsp:sp modelId="{DB306BD4-14E2-45F8-8540-43CB28C10C57}">
      <dsp:nvSpPr>
        <dsp:cNvPr id="0" name=""/>
        <dsp:cNvSpPr/>
      </dsp:nvSpPr>
      <dsp:spPr>
        <a:xfrm>
          <a:off x="8024029" y="4110108"/>
          <a:ext cx="2852500" cy="6239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Arial Narrow" panose="020B0606020202030204" pitchFamily="34" charset="0"/>
            </a:rPr>
            <a:t>Конкурс на поддержку  публикаций с зарубежными учеными</a:t>
          </a:r>
          <a:endParaRPr lang="ru-RU" sz="1400" b="1" kern="1200" dirty="0">
            <a:latin typeface="Arial Narrow" panose="020B0606020202030204" pitchFamily="34" charset="0"/>
          </a:endParaRPr>
        </a:p>
      </dsp:txBody>
      <dsp:txXfrm>
        <a:off x="8042305" y="4128384"/>
        <a:ext cx="2815948" cy="587441"/>
      </dsp:txXfrm>
    </dsp:sp>
    <dsp:sp modelId="{87C9D0FA-FB3A-4EB9-8E13-D31092FBF715}">
      <dsp:nvSpPr>
        <dsp:cNvPr id="0" name=""/>
        <dsp:cNvSpPr/>
      </dsp:nvSpPr>
      <dsp:spPr>
        <a:xfrm>
          <a:off x="8024029" y="4827265"/>
          <a:ext cx="2852500" cy="6239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Arial Narrow" panose="020B0606020202030204" pitchFamily="34" charset="0"/>
            </a:rPr>
            <a:t>Положение о приглашении визит-профессоров</a:t>
          </a:r>
          <a:endParaRPr lang="ru-RU" sz="1400" b="1" kern="1200" dirty="0">
            <a:latin typeface="Arial Narrow" panose="020B0606020202030204" pitchFamily="34" charset="0"/>
          </a:endParaRPr>
        </a:p>
      </dsp:txBody>
      <dsp:txXfrm>
        <a:off x="8042305" y="4845541"/>
        <a:ext cx="2815948" cy="587441"/>
      </dsp:txXfrm>
    </dsp:sp>
    <dsp:sp modelId="{B1BD2A01-33A0-479B-935D-308BC57B076A}">
      <dsp:nvSpPr>
        <dsp:cNvPr id="0" name=""/>
        <dsp:cNvSpPr/>
      </dsp:nvSpPr>
      <dsp:spPr>
        <a:xfrm>
          <a:off x="8024029" y="5550094"/>
          <a:ext cx="2852500" cy="6239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Arial Narrow" panose="020B0606020202030204" pitchFamily="34" charset="0"/>
            </a:rPr>
            <a:t>Развитие благоприятной информационной среды и сервисов социально-культурной адаптации </a:t>
          </a:r>
          <a:endParaRPr lang="ru-RU" sz="1400" b="1" kern="1200" dirty="0">
            <a:latin typeface="Arial Narrow" panose="020B0606020202030204" pitchFamily="34" charset="0"/>
          </a:endParaRPr>
        </a:p>
      </dsp:txBody>
      <dsp:txXfrm>
        <a:off x="8042305" y="5568370"/>
        <a:ext cx="2815948" cy="58744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CCCB0-773D-44AC-8A4B-9715B62AEFDD}">
      <dsp:nvSpPr>
        <dsp:cNvPr id="0" name=""/>
        <dsp:cNvSpPr/>
      </dsp:nvSpPr>
      <dsp:spPr>
        <a:xfrm>
          <a:off x="3453161" y="1288540"/>
          <a:ext cx="3008967" cy="333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122"/>
              </a:lnTo>
              <a:lnTo>
                <a:pt x="3008967" y="167122"/>
              </a:lnTo>
              <a:lnTo>
                <a:pt x="3008967" y="3331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10799977" rev="0"/>
          </a:camera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B2B037-2012-480C-8F58-70236A95F6A8}">
      <dsp:nvSpPr>
        <dsp:cNvPr id="0" name=""/>
        <dsp:cNvSpPr/>
      </dsp:nvSpPr>
      <dsp:spPr>
        <a:xfrm>
          <a:off x="3407441" y="1288540"/>
          <a:ext cx="91440" cy="3346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6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10799977" rev="0"/>
          </a:camera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906B40-0092-4E1C-833B-404D17F3128E}">
      <dsp:nvSpPr>
        <dsp:cNvPr id="0" name=""/>
        <dsp:cNvSpPr/>
      </dsp:nvSpPr>
      <dsp:spPr>
        <a:xfrm>
          <a:off x="531255" y="1288540"/>
          <a:ext cx="2921905" cy="334691"/>
        </a:xfrm>
        <a:custGeom>
          <a:avLst/>
          <a:gdLst/>
          <a:ahLst/>
          <a:cxnLst/>
          <a:rect l="0" t="0" r="0" b="0"/>
          <a:pathLst>
            <a:path>
              <a:moveTo>
                <a:pt x="2921905" y="0"/>
              </a:moveTo>
              <a:lnTo>
                <a:pt x="2921905" y="168673"/>
              </a:lnTo>
              <a:lnTo>
                <a:pt x="0" y="168673"/>
              </a:lnTo>
              <a:lnTo>
                <a:pt x="0" y="3346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10799977" rev="0"/>
          </a:camera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08727A-18A9-4D4F-9404-032D38EB1F0C}">
      <dsp:nvSpPr>
        <dsp:cNvPr id="0" name=""/>
        <dsp:cNvSpPr/>
      </dsp:nvSpPr>
      <dsp:spPr>
        <a:xfrm>
          <a:off x="2921905" y="226029"/>
          <a:ext cx="1062511" cy="1062511"/>
        </a:xfrm>
        <a:prstGeom prst="ellipse">
          <a:avLst/>
        </a:prstGeom>
        <a:solidFill>
          <a:schemeClr val="bg1"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43B1F-B2D2-4BF2-A521-83FB7B235F8E}">
      <dsp:nvSpPr>
        <dsp:cNvPr id="0" name=""/>
        <dsp:cNvSpPr/>
      </dsp:nvSpPr>
      <dsp:spPr>
        <a:xfrm>
          <a:off x="3984416" y="223372"/>
          <a:ext cx="1593766" cy="1062511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10799977" rev="0"/>
          </a:camera>
          <a:lightRig rig="threeP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  <a:flatTx/>
        </a:bodyPr>
        <a:lstStyle/>
        <a:p>
          <a:pPr marL="0" lvl="0" indent="0" algn="l" defTabSz="5778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 dirty="0"/>
        </a:p>
      </dsp:txBody>
      <dsp:txXfrm>
        <a:off x="3984416" y="223372"/>
        <a:ext cx="1593766" cy="1062511"/>
      </dsp:txXfrm>
    </dsp:sp>
    <dsp:sp modelId="{EC0AC567-85E9-4C4A-9C87-4269748DA8BB}">
      <dsp:nvSpPr>
        <dsp:cNvPr id="0" name=""/>
        <dsp:cNvSpPr/>
      </dsp:nvSpPr>
      <dsp:spPr>
        <a:xfrm>
          <a:off x="0" y="1623231"/>
          <a:ext cx="1062511" cy="106251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55D68-5E0A-485E-8CBA-F5822A205796}">
      <dsp:nvSpPr>
        <dsp:cNvPr id="0" name=""/>
        <dsp:cNvSpPr/>
      </dsp:nvSpPr>
      <dsp:spPr>
        <a:xfrm>
          <a:off x="1062511" y="1620574"/>
          <a:ext cx="1593766" cy="1062511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10799977" rev="0"/>
          </a:camera>
          <a:lightRig rig="threeP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  <a:flatTx/>
        </a:bodyPr>
        <a:lstStyle/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Развитие международного образования</a:t>
          </a:r>
          <a:endParaRPr lang="ru-RU" sz="1200" kern="1200" dirty="0"/>
        </a:p>
      </dsp:txBody>
      <dsp:txXfrm>
        <a:off x="1062511" y="1620574"/>
        <a:ext cx="1593766" cy="1062511"/>
      </dsp:txXfrm>
    </dsp:sp>
    <dsp:sp modelId="{B9921E6A-F033-4035-8D83-5303CD4719DD}">
      <dsp:nvSpPr>
        <dsp:cNvPr id="0" name=""/>
        <dsp:cNvSpPr/>
      </dsp:nvSpPr>
      <dsp:spPr>
        <a:xfrm>
          <a:off x="2921905" y="1623231"/>
          <a:ext cx="1062511" cy="106251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AA780-82EB-4C0B-9418-E51FF1B8EE60}">
      <dsp:nvSpPr>
        <dsp:cNvPr id="0" name=""/>
        <dsp:cNvSpPr/>
      </dsp:nvSpPr>
      <dsp:spPr>
        <a:xfrm>
          <a:off x="3984416" y="1620574"/>
          <a:ext cx="1593766" cy="1062511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10799977" rev="0"/>
          </a:camera>
          <a:lightRig rig="threeP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  <a:flatTx/>
        </a:bodyPr>
        <a:lstStyle/>
        <a:p>
          <a:pPr marL="0" lvl="0" indent="0" algn="l" defTabSz="5778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Совершенствование механизмов</a:t>
          </a:r>
          <a:endParaRPr lang="ru-RU" sz="1300" kern="1200" dirty="0"/>
        </a:p>
      </dsp:txBody>
      <dsp:txXfrm>
        <a:off x="3984416" y="1620574"/>
        <a:ext cx="1593766" cy="1062511"/>
      </dsp:txXfrm>
    </dsp:sp>
    <dsp:sp modelId="{AC24E0F5-B346-4912-834B-600DE5F78919}">
      <dsp:nvSpPr>
        <dsp:cNvPr id="0" name=""/>
        <dsp:cNvSpPr/>
      </dsp:nvSpPr>
      <dsp:spPr>
        <a:xfrm>
          <a:off x="5930873" y="1621679"/>
          <a:ext cx="1062511" cy="106251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58AB0-701A-41B7-AE13-A84B43C917D3}">
      <dsp:nvSpPr>
        <dsp:cNvPr id="0" name=""/>
        <dsp:cNvSpPr/>
      </dsp:nvSpPr>
      <dsp:spPr>
        <a:xfrm>
          <a:off x="6906322" y="1620574"/>
          <a:ext cx="1593766" cy="1062511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10799977" rev="0"/>
          </a:camera>
          <a:lightRig rig="threeP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  <a:flatTx/>
        </a:bodyPr>
        <a:lstStyle/>
        <a:p>
          <a:pPr marL="0" lvl="0" indent="0" algn="l" defTabSz="5778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Академическая мобильность</a:t>
          </a:r>
        </a:p>
        <a:p>
          <a:pPr marL="0" lvl="0" indent="0" algn="l" defTabSz="5778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(НПР и студенты)</a:t>
          </a:r>
          <a:endParaRPr lang="ru-RU" sz="1300" kern="1200" dirty="0"/>
        </a:p>
      </dsp:txBody>
      <dsp:txXfrm>
        <a:off x="6906322" y="1620574"/>
        <a:ext cx="1593766" cy="10625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A2D40-3F26-41A0-9780-5950966C1EAA}">
      <dsp:nvSpPr>
        <dsp:cNvPr id="0" name=""/>
        <dsp:cNvSpPr/>
      </dsp:nvSpPr>
      <dsp:spPr>
        <a:xfrm>
          <a:off x="2388904" y="1535113"/>
          <a:ext cx="3292944" cy="462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939"/>
              </a:lnTo>
              <a:lnTo>
                <a:pt x="3292944" y="307939"/>
              </a:lnTo>
              <a:lnTo>
                <a:pt x="3292944" y="4622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92955-AA7E-44BF-A5BF-A8F323516733}">
      <dsp:nvSpPr>
        <dsp:cNvPr id="0" name=""/>
        <dsp:cNvSpPr/>
      </dsp:nvSpPr>
      <dsp:spPr>
        <a:xfrm>
          <a:off x="2388904" y="1535113"/>
          <a:ext cx="684452" cy="449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310"/>
              </a:lnTo>
              <a:lnTo>
                <a:pt x="684452" y="295310"/>
              </a:lnTo>
              <a:lnTo>
                <a:pt x="684452" y="4495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491CAF-07C5-4E64-A1BD-C271B7020497}">
      <dsp:nvSpPr>
        <dsp:cNvPr id="0" name=""/>
        <dsp:cNvSpPr/>
      </dsp:nvSpPr>
      <dsp:spPr>
        <a:xfrm>
          <a:off x="463156" y="1535113"/>
          <a:ext cx="1925748" cy="447673"/>
        </a:xfrm>
        <a:custGeom>
          <a:avLst/>
          <a:gdLst/>
          <a:ahLst/>
          <a:cxnLst/>
          <a:rect l="0" t="0" r="0" b="0"/>
          <a:pathLst>
            <a:path>
              <a:moveTo>
                <a:pt x="1925748" y="0"/>
              </a:moveTo>
              <a:lnTo>
                <a:pt x="1925748" y="293389"/>
              </a:lnTo>
              <a:lnTo>
                <a:pt x="0" y="293389"/>
              </a:lnTo>
              <a:lnTo>
                <a:pt x="0" y="4476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4AFFC2-F32E-4433-93A9-F086E3AD8CD9}">
      <dsp:nvSpPr>
        <dsp:cNvPr id="0" name=""/>
        <dsp:cNvSpPr/>
      </dsp:nvSpPr>
      <dsp:spPr>
        <a:xfrm>
          <a:off x="858992" y="547701"/>
          <a:ext cx="3059823" cy="987412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1F361-63B2-4B3C-A966-A225C6B85572}">
      <dsp:nvSpPr>
        <dsp:cNvPr id="0" name=""/>
        <dsp:cNvSpPr/>
      </dsp:nvSpPr>
      <dsp:spPr>
        <a:xfrm>
          <a:off x="0" y="432045"/>
          <a:ext cx="6623993" cy="987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Показатели: Программа развития</a:t>
          </a:r>
        </a:p>
        <a:p>
          <a:pPr marL="0" lvl="0" indent="0" algn="ctr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Южного федерального университета</a:t>
          </a:r>
          <a:endParaRPr lang="ru-RU" sz="2200" kern="1200" dirty="0"/>
        </a:p>
      </dsp:txBody>
      <dsp:txXfrm>
        <a:off x="0" y="432045"/>
        <a:ext cx="6623993" cy="987412"/>
      </dsp:txXfrm>
    </dsp:sp>
    <dsp:sp modelId="{C5024E8F-9A1A-4D22-9725-7AA3963EB975}">
      <dsp:nvSpPr>
        <dsp:cNvPr id="0" name=""/>
        <dsp:cNvSpPr/>
      </dsp:nvSpPr>
      <dsp:spPr>
        <a:xfrm>
          <a:off x="3253" y="1982786"/>
          <a:ext cx="919804" cy="6987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EE9AE3-83E2-4B80-86D2-8C41F4D45AFB}">
      <dsp:nvSpPr>
        <dsp:cNvPr id="0" name=""/>
        <dsp:cNvSpPr/>
      </dsp:nvSpPr>
      <dsp:spPr>
        <a:xfrm>
          <a:off x="956862" y="1835968"/>
          <a:ext cx="1481118" cy="987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Доля иностранных студентов</a:t>
          </a:r>
          <a:endParaRPr lang="ru-RU" sz="1800" kern="1200" dirty="0"/>
        </a:p>
      </dsp:txBody>
      <dsp:txXfrm>
        <a:off x="956862" y="1835968"/>
        <a:ext cx="1481118" cy="987412"/>
      </dsp:txXfrm>
    </dsp:sp>
    <dsp:sp modelId="{EBE557B1-A46F-4923-AB6D-26B1FB498434}">
      <dsp:nvSpPr>
        <dsp:cNvPr id="0" name=""/>
        <dsp:cNvSpPr/>
      </dsp:nvSpPr>
      <dsp:spPr>
        <a:xfrm>
          <a:off x="2684834" y="1984707"/>
          <a:ext cx="777044" cy="75411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8D34BA-92B3-4B9F-B94A-DC5C87DC6BEB}">
      <dsp:nvSpPr>
        <dsp:cNvPr id="0" name=""/>
        <dsp:cNvSpPr/>
      </dsp:nvSpPr>
      <dsp:spPr>
        <a:xfrm>
          <a:off x="3567062" y="1865590"/>
          <a:ext cx="1481118" cy="987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Число иностранных НПР</a:t>
          </a:r>
          <a:endParaRPr lang="ru-RU" sz="1800" kern="1200"/>
        </a:p>
      </dsp:txBody>
      <dsp:txXfrm>
        <a:off x="3567062" y="1865590"/>
        <a:ext cx="1481118" cy="987412"/>
      </dsp:txXfrm>
    </dsp:sp>
    <dsp:sp modelId="{11684157-A724-46E8-8F48-B48BB57DE753}">
      <dsp:nvSpPr>
        <dsp:cNvPr id="0" name=""/>
        <dsp:cNvSpPr/>
      </dsp:nvSpPr>
      <dsp:spPr>
        <a:xfrm>
          <a:off x="5295034" y="1997336"/>
          <a:ext cx="773627" cy="72885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C786B9-3B68-4336-BB8F-4184EFB25BBE}">
      <dsp:nvSpPr>
        <dsp:cNvPr id="0" name=""/>
        <dsp:cNvSpPr/>
      </dsp:nvSpPr>
      <dsp:spPr>
        <a:xfrm>
          <a:off x="6175555" y="1865590"/>
          <a:ext cx="1481118" cy="987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Позиция в рейтингах</a:t>
          </a:r>
          <a:endParaRPr lang="ru-RU" sz="1800" kern="1200" dirty="0"/>
        </a:p>
      </dsp:txBody>
      <dsp:txXfrm>
        <a:off x="6175555" y="1865590"/>
        <a:ext cx="1481118" cy="9874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0.16102</cdr:x>
      <cdr:y>0.54044</cdr:y>
    </cdr:from>
    <cdr:to>
      <cdr:x>0.43051</cdr:x>
      <cdr:y>0.82461</cdr:y>
    </cdr:to>
    <cdr:sp macro="" textlink="">
      <cdr:nvSpPr>
        <cdr:cNvPr id="2" name="TextBox 7">
          <a:extLst xmlns:a="http://schemas.openxmlformats.org/drawingml/2006/main">
            <a:ext uri="{FF2B5EF4-FFF2-40B4-BE49-F238E27FC236}">
              <a16:creationId xmlns:a16="http://schemas.microsoft.com/office/drawing/2014/main" id="{8ED93461-8A80-47DD-BAA0-BAF05A7A584A}"/>
            </a:ext>
          </a:extLst>
        </cdr:cNvPr>
        <cdr:cNvSpPr txBox="1"/>
      </cdr:nvSpPr>
      <cdr:spPr>
        <a:xfrm xmlns:a="http://schemas.openxmlformats.org/drawingml/2006/main">
          <a:off x="1368152" y="2520280"/>
          <a:ext cx="2289841" cy="13251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285750" indent="-285750">
            <a:buFont typeface="Arial" panose="020B0604020202020204" pitchFamily="34" charset="0"/>
            <a:buChar char="•"/>
          </a:pPr>
          <a:r>
            <a:rPr lang="ru-RU" sz="1100" b="1" dirty="0"/>
            <a:t>Юридический факультет</a:t>
          </a:r>
        </a:p>
        <a:p xmlns:a="http://schemas.openxmlformats.org/drawingml/2006/main">
          <a:pPr marL="285750" indent="-285750">
            <a:buFont typeface="Arial" panose="020B0604020202020204" pitchFamily="34" charset="0"/>
            <a:buChar char="•"/>
          </a:pPr>
          <a:r>
            <a:rPr lang="ru-RU" sz="1100" b="1" dirty="0" err="1"/>
            <a:t>ИИиМО</a:t>
          </a:r>
          <a:endParaRPr lang="ru-RU" sz="1100" b="1" dirty="0"/>
        </a:p>
        <a:p xmlns:a="http://schemas.openxmlformats.org/drawingml/2006/main">
          <a:pPr marL="285750" indent="-285750">
            <a:buFont typeface="Arial" panose="020B0604020202020204" pitchFamily="34" charset="0"/>
            <a:buChar char="•"/>
          </a:pPr>
          <a:r>
            <a:rPr lang="ru-RU" sz="1100" b="1" dirty="0"/>
            <a:t>Институт философии и социально-политических наук</a:t>
          </a:r>
        </a:p>
        <a:p xmlns:a="http://schemas.openxmlformats.org/drawingml/2006/main">
          <a:pPr marL="285750" indent="-285750">
            <a:buFont typeface="Arial" panose="020B0604020202020204" pitchFamily="34" charset="0"/>
            <a:buChar char="•"/>
          </a:pPr>
          <a:r>
            <a:rPr lang="ru-RU" sz="1100" b="1" dirty="0"/>
            <a:t>МИИ интеллектуальных материалов</a:t>
          </a:r>
        </a:p>
      </cdr:txBody>
    </cdr:sp>
  </cdr:relSizeAnchor>
  <cdr:relSizeAnchor xmlns:cdr="http://schemas.openxmlformats.org/drawingml/2006/chartDrawing">
    <cdr:from>
      <cdr:x>0.41848</cdr:x>
      <cdr:y>0.57296</cdr:y>
    </cdr:from>
    <cdr:to>
      <cdr:x>0.64179</cdr:x>
      <cdr:y>0.69001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id="{7218C6E3-4DF3-45B5-BE6B-742AB53CB5D0}"/>
            </a:ext>
          </a:extLst>
        </cdr:cNvPr>
        <cdr:cNvCxnSpPr/>
      </cdr:nvCxnSpPr>
      <cdr:spPr>
        <a:xfrm xmlns:a="http://schemas.openxmlformats.org/drawingml/2006/main">
          <a:off x="3239205" y="2575372"/>
          <a:ext cx="1728496" cy="526121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2FDE9638-CE87-4A13-B44C-3011992EA84D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750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6FA2CB29-AB62-4DA9-9A0C-AC55F655D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691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8056"/>
          </a:xfrm>
          <a:prstGeom prst="rect">
            <a:avLst/>
          </a:prstGeom>
        </p:spPr>
        <p:txBody>
          <a:bodyPr vert="horz" lIns="92142" tIns="46071" rIns="92142" bIns="4607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2142" tIns="46071" rIns="92142" bIns="46071" rtlCol="0"/>
          <a:lstStyle>
            <a:lvl1pPr algn="r">
              <a:defRPr sz="1200"/>
            </a:lvl1pPr>
          </a:lstStyle>
          <a:p>
            <a:fld id="{55EFFF74-7957-4A8C-88B0-BCCB188F80AA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42" tIns="46071" rIns="92142" bIns="4607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3"/>
          </a:xfrm>
          <a:prstGeom prst="rect">
            <a:avLst/>
          </a:prstGeom>
        </p:spPr>
        <p:txBody>
          <a:bodyPr vert="horz" lIns="92142" tIns="46071" rIns="92142" bIns="4607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8055"/>
          </a:xfrm>
          <a:prstGeom prst="rect">
            <a:avLst/>
          </a:prstGeom>
        </p:spPr>
        <p:txBody>
          <a:bodyPr vert="horz" lIns="92142" tIns="46071" rIns="92142" bIns="4607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2142" tIns="46071" rIns="92142" bIns="46071" rtlCol="0" anchor="b"/>
          <a:lstStyle>
            <a:lvl1pPr algn="r">
              <a:defRPr sz="1200"/>
            </a:lvl1pPr>
          </a:lstStyle>
          <a:p>
            <a:fld id="{96EB4E0B-928D-4D50-8B87-06618FDCD4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6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B4E0B-928D-4D50-8B87-06618FDCD48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30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B4E0B-928D-4D50-8B87-06618FDCD48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48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AA5-B41B-4A59-8D58-9E3EA93EE0B7}" type="datetime1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39E-AB12-4ACF-9150-F74F80AD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30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1799-C776-44B3-9D58-8A5F363FF323}" type="datetime1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39E-AB12-4ACF-9150-F74F80AD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55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633A-0CCB-483A-9D3D-A56FB50DA715}" type="datetime1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39E-AB12-4ACF-9150-F74F80AD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53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C57B-B6D1-44B8-9237-154E603BBCCA}" type="datetime1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39E-AB12-4ACF-9150-F74F80AD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72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550D-CF7B-4DE3-9C0D-0DC20CE6005E}" type="datetime1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39E-AB12-4ACF-9150-F74F80AD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4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626E-8ADB-4AC1-B9A1-7B14B3A8188B}" type="datetime1">
              <a:rPr lang="ru-RU" smtClean="0"/>
              <a:pPr/>
              <a:t>28.06.2019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39E-AB12-4ACF-9150-F74F80AD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55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E102-F400-4F04-8CD2-40E7F13B877C}" type="datetime1">
              <a:rPr lang="ru-RU" smtClean="0"/>
              <a:pPr/>
              <a:t>28.06.2019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39E-AB12-4ACF-9150-F74F80AD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97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F4AF7-823D-40B6-B8CA-3A4B360FE379}" type="datetime1">
              <a:rPr lang="ru-RU" smtClean="0"/>
              <a:pPr/>
              <a:t>28.06.2019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39E-AB12-4ACF-9150-F74F80AD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1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5057-D79D-429B-8309-832CE6765905}" type="datetime1">
              <a:rPr lang="ru-RU" smtClean="0"/>
              <a:pPr/>
              <a:t>28.06.2019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39E-AB12-4ACF-9150-F74F80AD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751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BBDD-AE9B-42F3-A568-F2D4CD67D759}" type="datetime1">
              <a:rPr lang="ru-RU" smtClean="0"/>
              <a:pPr/>
              <a:t>28.06.2019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39E-AB12-4ACF-9150-F74F80AD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26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BF9E-FFF2-4E39-B23D-D9E68AB246FB}" type="datetime1">
              <a:rPr lang="ru-RU" smtClean="0"/>
              <a:pPr/>
              <a:t>28.06.2019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39E-AB12-4ACF-9150-F74F80AD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99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FEC09-A2D5-47CE-8536-42B72392B7AE}" type="datetime1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8939E-AB12-4ACF-9150-F74F80AD5A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64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microsoft.com/office/2007/relationships/hdphoto" Target="../media/hdphoto2.wdp"/><Relationship Id="rId4" Type="http://schemas.openxmlformats.org/officeDocument/2006/relationships/diagramData" Target="../diagrams/data9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11" Type="http://schemas.openxmlformats.org/officeDocument/2006/relationships/image" Target="../media/image37.jpg"/><Relationship Id="rId5" Type="http://schemas.openxmlformats.org/officeDocument/2006/relationships/diagramLayout" Target="../diagrams/layout11.xml"/><Relationship Id="rId10" Type="http://schemas.openxmlformats.org/officeDocument/2006/relationships/image" Target="../media/image36.jpg"/><Relationship Id="rId4" Type="http://schemas.openxmlformats.org/officeDocument/2006/relationships/diagramData" Target="../diagrams/data11.xml"/><Relationship Id="rId9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3.jpe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10" Type="http://schemas.microsoft.com/office/2007/relationships/hdphoto" Target="../media/hdphoto3.wdp"/><Relationship Id="rId4" Type="http://schemas.openxmlformats.org/officeDocument/2006/relationships/diagramData" Target="../diagrams/data14.xml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fedu.ru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chart" Target="../charts/chart2.xml"/><Relationship Id="rId4" Type="http://schemas.openxmlformats.org/officeDocument/2006/relationships/diagramData" Target="../diagrams/data5.xml"/><Relationship Id="rId9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Box 24"/>
          <p:cNvSpPr txBox="1">
            <a:spLocks noChangeArrowheads="1"/>
          </p:cNvSpPr>
          <p:nvPr/>
        </p:nvSpPr>
        <p:spPr bwMode="auto">
          <a:xfrm>
            <a:off x="6600056" y="4941168"/>
            <a:ext cx="5329779" cy="152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867" dirty="0" err="1">
                <a:latin typeface="Times New Roman" pitchFamily="18" charset="0"/>
                <a:cs typeface="Times New Roman" pitchFamily="18" charset="0"/>
              </a:rPr>
              <a:t>И.о</a:t>
            </a:r>
            <a:r>
              <a:rPr lang="ru-RU" altLang="ru-RU" sz="1867" dirty="0">
                <a:latin typeface="Times New Roman" pitchFamily="18" charset="0"/>
                <a:cs typeface="Times New Roman" pitchFamily="18" charset="0"/>
              </a:rPr>
              <a:t>. проректора по проектно-инновационной деятельности и международному сотрудничеству</a:t>
            </a:r>
          </a:p>
          <a:p>
            <a:pPr algn="ctr" eaLnBrk="1" hangingPunct="1"/>
            <a:r>
              <a:rPr lang="ru-RU" altLang="ru-RU" sz="1867" dirty="0">
                <a:latin typeface="Times New Roman" pitchFamily="18" charset="0"/>
                <a:cs typeface="Times New Roman" pitchFamily="18" charset="0"/>
              </a:rPr>
              <a:t>Е.Л. Муханов</a:t>
            </a:r>
          </a:p>
          <a:p>
            <a:pPr algn="ctr" eaLnBrk="1" hangingPunct="1"/>
            <a:endParaRPr lang="ru-RU" altLang="ru-RU" sz="1867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ru-RU" sz="1867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867" dirty="0">
                <a:latin typeface="Times New Roman" pitchFamily="18" charset="0"/>
                <a:cs typeface="Times New Roman" pitchFamily="18" charset="0"/>
              </a:rPr>
              <a:t>8.0</a:t>
            </a:r>
            <a:r>
              <a:rPr lang="en-US" altLang="ru-RU" sz="1867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altLang="ru-RU" sz="1867" dirty="0">
                <a:latin typeface="Times New Roman" pitchFamily="18" charset="0"/>
                <a:cs typeface="Times New Roman" pitchFamily="18" charset="0"/>
              </a:rPr>
              <a:t>.2019 г.</a:t>
            </a:r>
          </a:p>
        </p:txBody>
      </p:sp>
      <p:sp>
        <p:nvSpPr>
          <p:cNvPr id="2055" name="TextBox 25"/>
          <p:cNvSpPr txBox="1">
            <a:spLocks noChangeArrowheads="1"/>
          </p:cNvSpPr>
          <p:nvPr/>
        </p:nvSpPr>
        <p:spPr bwMode="auto">
          <a:xfrm>
            <a:off x="2448372" y="2633072"/>
            <a:ext cx="90915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 Narrow" panose="020B0606020202030204" pitchFamily="34" charset="0"/>
              </a:rPr>
              <a:t>О ЗАДАЧАХ И ПЕРСПЕКТИВАХ ИНТЕРНАЦИОНАЛИЗАЦИИ УНИВЕРСИТЕТА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C:\Users\skorik\Desktop\флаеры. афишы и дерьмо\преза_2.png"/>
          <p:cNvPicPr>
            <a:picLocks noChangeAspect="1" noChangeArrowheads="1"/>
          </p:cNvPicPr>
          <p:nvPr/>
        </p:nvPicPr>
        <p:blipFill>
          <a:blip r:embed="rId2" cstate="print">
            <a:lum bright="18000" contrast="-22000"/>
          </a:blip>
          <a:srcRect l="2740" t="14783" r="28908" b="64578"/>
          <a:stretch>
            <a:fillRect/>
          </a:stretch>
        </p:blipFill>
        <p:spPr bwMode="auto">
          <a:xfrm>
            <a:off x="4749471" y="488488"/>
            <a:ext cx="7198365" cy="671582"/>
          </a:xfrm>
          <a:prstGeom prst="rect">
            <a:avLst/>
          </a:prstGeom>
          <a:noFill/>
        </p:spPr>
      </p:pic>
      <p:pic>
        <p:nvPicPr>
          <p:cNvPr id="7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7727" y="-122614"/>
            <a:ext cx="1424881" cy="1412775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2279576" y="1246270"/>
            <a:ext cx="9554972" cy="24783"/>
          </a:xfrm>
          <a:prstGeom prst="line">
            <a:avLst/>
          </a:prstGeom>
          <a:ln w="285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94"/>
          <a:stretch/>
        </p:blipFill>
        <p:spPr>
          <a:xfrm>
            <a:off x="0" y="0"/>
            <a:ext cx="2423592" cy="68750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5956220"/>
            <a:ext cx="1224136" cy="9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77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071447"/>
              </p:ext>
            </p:extLst>
          </p:nvPr>
        </p:nvGraphicFramePr>
        <p:xfrm>
          <a:off x="6888088" y="2348880"/>
          <a:ext cx="4887640" cy="2346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24270">
                  <a:extLst>
                    <a:ext uri="{9D8B030D-6E8A-4147-A177-3AD203B41FA5}">
                      <a16:colId xmlns:a16="http://schemas.microsoft.com/office/drawing/2014/main" val="2708823704"/>
                    </a:ext>
                  </a:extLst>
                </a:gridCol>
                <a:gridCol w="2063370">
                  <a:extLst>
                    <a:ext uri="{9D8B030D-6E8A-4147-A177-3AD203B41FA5}">
                      <a16:colId xmlns:a16="http://schemas.microsoft.com/office/drawing/2014/main" val="3488533967"/>
                    </a:ext>
                  </a:extLst>
                </a:gridCol>
              </a:tblGrid>
              <a:tr h="2473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Наибольшее количество курсов на английском языке</a:t>
                      </a:r>
                      <a:endParaRPr lang="ru-RU" sz="14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6737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844419"/>
                  </a:ext>
                </a:extLst>
              </a:tr>
              <a:tr h="2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Структурное подразделение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B79B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Количество курсов на английском языке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B79B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188042"/>
                  </a:ext>
                </a:extLst>
              </a:tr>
              <a:tr h="247398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ИУЭС 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17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573209"/>
                  </a:ext>
                </a:extLst>
              </a:tr>
              <a:tr h="247398">
                <a:tc>
                  <a:txBody>
                    <a:bodyPr/>
                    <a:lstStyle/>
                    <a:p>
                      <a:r>
                        <a:rPr lang="ru-RU" sz="1400" b="1" dirty="0" err="1"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ИММиКН</a:t>
                      </a:r>
                      <a:r>
                        <a:rPr lang="ru-RU" sz="1400" b="1" dirty="0"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16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111811"/>
                  </a:ext>
                </a:extLst>
              </a:tr>
              <a:tr h="247398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Экономический факультет 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11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724959"/>
                  </a:ext>
                </a:extLst>
              </a:tr>
              <a:tr h="247398">
                <a:tc>
                  <a:txBody>
                    <a:bodyPr/>
                    <a:lstStyle/>
                    <a:p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ИИиМО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11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294794"/>
                  </a:ext>
                </a:extLst>
              </a:tr>
              <a:tr h="247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Химический факультет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9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226302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10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Интернационализация образования:</a:t>
            </a:r>
          </a:p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англоязычные образовательные программы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811024287"/>
              </p:ext>
            </p:extLst>
          </p:nvPr>
        </p:nvGraphicFramePr>
        <p:xfrm>
          <a:off x="-1770869" y="6771253"/>
          <a:ext cx="4236374" cy="394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FBAB564-FC56-4F5D-AD8D-4746E966311C}"/>
              </a:ext>
            </a:extLst>
          </p:cNvPr>
          <p:cNvSpPr/>
          <p:nvPr/>
        </p:nvSpPr>
        <p:spPr>
          <a:xfrm>
            <a:off x="911424" y="692696"/>
            <a:ext cx="506409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Англоязычные образовательные программы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DEF2FDD-95BF-4B9E-9DED-E274863D9E6B}"/>
              </a:ext>
            </a:extLst>
          </p:cNvPr>
          <p:cNvSpPr/>
          <p:nvPr/>
        </p:nvSpPr>
        <p:spPr>
          <a:xfrm>
            <a:off x="2284251" y="7339604"/>
            <a:ext cx="15680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ru-RU" sz="1400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263352" y="1052736"/>
            <a:ext cx="6225881" cy="5312665"/>
            <a:chOff x="263352" y="1052736"/>
            <a:chExt cx="6225881" cy="531266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9" t="5220" r="8390" b="5680"/>
            <a:stretch/>
          </p:blipFill>
          <p:spPr>
            <a:xfrm>
              <a:off x="3215680" y="1052736"/>
              <a:ext cx="3273553" cy="5312665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263352" y="1196752"/>
              <a:ext cx="30066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Международный институт интеллектуальных материалов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47528" y="2420888"/>
              <a:ext cx="9877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ru-RU" dirty="0" err="1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ИММиКН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839416" y="3429000"/>
              <a:ext cx="22284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ru-RU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Химический факультет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95400" y="4509120"/>
              <a:ext cx="25314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ru-RU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Экономический факультет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135560" y="5661248"/>
              <a:ext cx="7136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Arial Narrow" panose="020B0606020202030204" pitchFamily="34" charset="0"/>
                </a:rPr>
                <a:t>ИУЭС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719736" y="1268760"/>
              <a:ext cx="2448272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600" b="1" dirty="0" err="1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Наноразмерная</a:t>
              </a:r>
              <a:r>
                <a:rPr lang="ru-RU" sz="1600" b="1" dirty="0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структура материалов</a:t>
              </a:r>
            </a:p>
            <a:p>
              <a:pPr lvl="0" algn="ctr">
                <a:defRPr/>
              </a:pPr>
              <a:endParaRPr lang="ru-RU" sz="1050" b="1" dirty="0">
                <a:latin typeface="Arial Narrow" panose="020B060602020203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719736" y="2276872"/>
              <a:ext cx="2592288" cy="8827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16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Вычислительная механика</a:t>
              </a:r>
              <a:endPara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r>
                <a:rPr lang="ru-RU" sz="16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и биомеханика</a:t>
              </a:r>
            </a:p>
            <a:p>
              <a:pPr algn="ctr">
                <a:lnSpc>
                  <a:spcPct val="107000"/>
                </a:lnSpc>
              </a:pPr>
              <a:r>
                <a:rPr lang="ru-RU" sz="16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ru-RU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719736" y="3429000"/>
              <a:ext cx="244827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latin typeface="Arial Narrow" panose="020B0606020202030204" pitchFamily="34" charset="0"/>
                </a:rPr>
                <a:t>Современные проблемы физической и неорганической химии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719736" y="4509120"/>
              <a:ext cx="230425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International Economy and Management</a:t>
              </a:r>
              <a:endParaRPr lang="ru-RU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791744" y="5589240"/>
              <a:ext cx="2376264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600" b="1" dirty="0" err="1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International</a:t>
              </a:r>
              <a:r>
                <a:rPr lang="ru-RU" sz="16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 err="1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business</a:t>
              </a:r>
              <a:endPara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 algn="ctr">
                <a:defRPr/>
              </a:pPr>
              <a:endPara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 algn="ctr">
                <a:defRPr/>
              </a:pPr>
              <a:endPara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678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11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Направления</a:t>
            </a:r>
            <a:r>
              <a:rPr lang="en-US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интернационализации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157782" y="926007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9050">
                  <a:solidFill>
                    <a:schemeClr val="bg1"/>
                  </a:solidFill>
                </a:ln>
                <a:noFill/>
                <a:latin typeface="Pragmatica Black" panose="020B0903040502020204" pitchFamily="34" charset="-52"/>
              </a:rPr>
              <a:t>1</a:t>
            </a:r>
            <a:endParaRPr lang="ru-RU" sz="3200" dirty="0">
              <a:ln w="19050">
                <a:solidFill>
                  <a:schemeClr val="bg1"/>
                </a:solidFill>
              </a:ln>
              <a:noFill/>
              <a:latin typeface="Pragmatica Black" panose="020B0903040502020204" pitchFamily="34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36389" r="3888" b="41250"/>
          <a:stretch/>
        </p:blipFill>
        <p:spPr>
          <a:xfrm>
            <a:off x="4799856" y="3501008"/>
            <a:ext cx="6984777" cy="15335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3" t="62778" r="34327"/>
          <a:stretch/>
        </p:blipFill>
        <p:spPr>
          <a:xfrm rot="16200000">
            <a:off x="7623783" y="-475046"/>
            <a:ext cx="904875" cy="453650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2" y="555581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Принципы создания программ на английском языке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7" y="2378659"/>
            <a:ext cx="2962800" cy="100811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528049" y="2560378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ОТБОР ПРОГРАММ (приоритет)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5663953" y="3098739"/>
            <a:ext cx="936104" cy="4320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9552385" y="3026732"/>
            <a:ext cx="792088" cy="5040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943872" y="3717032"/>
            <a:ext cx="2735535" cy="807913"/>
          </a:xfrm>
          <a:prstGeom prst="rect">
            <a:avLst/>
          </a:prstGeom>
          <a:solidFill>
            <a:srgbClr val="37BDD6"/>
          </a:solidFill>
        </p:spPr>
        <p:txBody>
          <a:bodyPr wrap="square">
            <a:spAutoFit/>
          </a:bodyPr>
          <a:lstStyle/>
          <a:p>
            <a:pPr algn="ctr"/>
            <a:endParaRPr lang="ru-RU" sz="1050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Полностью англоязычный контент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904312" y="3548627"/>
            <a:ext cx="2880321" cy="984885"/>
          </a:xfrm>
          <a:prstGeom prst="rect">
            <a:avLst/>
          </a:prstGeom>
          <a:solidFill>
            <a:srgbClr val="2781B3"/>
          </a:solidFill>
        </p:spPr>
        <p:txBody>
          <a:bodyPr wrap="square" anchor="ctr">
            <a:spAutoFit/>
          </a:bodyPr>
          <a:lstStyle/>
          <a:p>
            <a:pPr algn="ctr"/>
            <a:endParaRPr lang="ru-RU" sz="1100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Англоязычное сопровождение</a:t>
            </a:r>
          </a:p>
          <a:p>
            <a:pPr algn="ctr"/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11825" y="5033419"/>
            <a:ext cx="256161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-Учебно-методические материалы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 err="1"/>
              <a:t>Книгообеспечение</a:t>
            </a:r>
            <a:endParaRPr lang="ru-RU" sz="1600" b="1" dirty="0"/>
          </a:p>
          <a:p>
            <a:pPr marL="285750" indent="-285750" algn="ctr">
              <a:buFontTx/>
              <a:buChar char="-"/>
            </a:pPr>
            <a:r>
              <a:rPr lang="ru-RU" sz="1600" b="1" dirty="0"/>
              <a:t>Электронные базы</a:t>
            </a:r>
          </a:p>
          <a:p>
            <a:pPr algn="ctr"/>
            <a:endParaRPr lang="ru-RU" sz="1400" dirty="0"/>
          </a:p>
        </p:txBody>
      </p:sp>
      <p:sp>
        <p:nvSpPr>
          <p:cNvPr id="26" name="Блок-схема: узел 25"/>
          <p:cNvSpPr/>
          <p:nvPr/>
        </p:nvSpPr>
        <p:spPr>
          <a:xfrm>
            <a:off x="7433636" y="4936641"/>
            <a:ext cx="1470517" cy="1470517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922297" y="5025224"/>
            <a:ext cx="23042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600" b="1" dirty="0"/>
              <a:t>УВП (со знанием англ. языка)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/>
              <a:t>Англоязычный документооборот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464152" y="5301208"/>
            <a:ext cx="14399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ОФИС ПРОГРАММЫ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111603" y="1391904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ФОРМИРОВАНИЕ ОБРАЗОВАТЕЛЬНЫХ ПРОГРАММ НА АНГЛИЙСКОМ ЯЗЫКЕ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672065" y="2450667"/>
            <a:ext cx="2808312" cy="864096"/>
          </a:xfrm>
          <a:prstGeom prst="rect">
            <a:avLst/>
          </a:prstGeom>
          <a:noFill/>
          <a:ln>
            <a:solidFill>
              <a:srgbClr val="6F556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911424" y="1268760"/>
            <a:ext cx="4104456" cy="43088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Конкурсный отбор: создание и реализация образовательных программ на английском языке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По приоритетным направлениям;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С учетом «дорожных карт» рынков НТИ;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С учетом зарубежного опыта</a:t>
            </a:r>
          </a:p>
          <a:p>
            <a:endParaRPr lang="ru-RU" sz="500" dirty="0">
              <a:latin typeface="Arial Narrow" panose="020B0606020202030204" pitchFamily="34" charset="0"/>
            </a:endParaRPr>
          </a:p>
          <a:p>
            <a:endParaRPr lang="ru-RU" sz="1100" dirty="0">
              <a:latin typeface="Arial Narrow" panose="020B0606020202030204" pitchFamily="34" charset="0"/>
            </a:endParaRPr>
          </a:p>
          <a:p>
            <a:pPr marL="400050" indent="-400050">
              <a:buAutoNum type="romanUcPeriod"/>
            </a:pP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Отбор программ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100% приоритет</a:t>
            </a:r>
          </a:p>
          <a:p>
            <a:endParaRPr lang="ru-RU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endParaRPr lang="ru-RU" sz="300" dirty="0">
              <a:latin typeface="Arial Narrow" panose="020B0606020202030204" pitchFamily="34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II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. 1 этап. Разработка: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Поддержка повышения языковых компетенций НПР</a:t>
            </a:r>
          </a:p>
          <a:p>
            <a:endParaRPr lang="ru-RU" sz="1600" dirty="0">
              <a:latin typeface="Arial Narrow" panose="020B0606020202030204" pitchFamily="34" charset="0"/>
            </a:endParaRPr>
          </a:p>
          <a:p>
            <a:endParaRPr lang="ru-RU" sz="100" dirty="0">
              <a:latin typeface="Arial Narrow" panose="020B0606020202030204" pitchFamily="34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III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. 2 этап. Реализация: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Поддержка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продвижения</a:t>
            </a:r>
          </a:p>
          <a:p>
            <a:endParaRPr lang="ru-RU" sz="1400" dirty="0">
              <a:latin typeface="Arial Narrow" panose="020B0606020202030204" pitchFamily="34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2279576" y="2810739"/>
            <a:ext cx="0" cy="28800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2279576" y="3548627"/>
            <a:ext cx="0" cy="28800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2207568" y="4533512"/>
            <a:ext cx="0" cy="28800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487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12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Интернационализация учебных планов:</a:t>
            </a:r>
          </a:p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англоязычные образовательные программы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157782" y="926007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9050">
                  <a:solidFill>
                    <a:schemeClr val="bg1"/>
                  </a:solidFill>
                </a:ln>
                <a:noFill/>
                <a:latin typeface="Pragmatica Black" panose="020B0903040502020204" pitchFamily="34" charset="-52"/>
              </a:rPr>
              <a:t>1</a:t>
            </a:r>
            <a:endParaRPr lang="ru-RU" sz="3200" dirty="0">
              <a:ln w="19050">
                <a:solidFill>
                  <a:schemeClr val="bg1"/>
                </a:solidFill>
              </a:ln>
              <a:noFill/>
              <a:latin typeface="Pragmatica Black" panose="020B0903040502020204" pitchFamily="34" charset="-5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735960" y="548680"/>
            <a:ext cx="6324183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2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Развитие программ на английском языке</a:t>
            </a: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/>
        </p:nvGraphicFramePr>
        <p:xfrm>
          <a:off x="1055440" y="1944211"/>
          <a:ext cx="3853845" cy="3032960"/>
        </p:xfrm>
        <a:graphic>
          <a:graphicData uri="http://schemas.openxmlformats.org/drawingml/2006/table">
            <a:tbl>
              <a:tblPr firstRow="1" bandRow="1"/>
              <a:tblGrid>
                <a:gridCol w="3853845">
                  <a:extLst>
                    <a:ext uri="{9D8B030D-6E8A-4147-A177-3AD203B41FA5}">
                      <a16:colId xmlns:a16="http://schemas.microsoft.com/office/drawing/2014/main" val="1083819814"/>
                    </a:ext>
                  </a:extLst>
                </a:gridCol>
              </a:tblGrid>
              <a:tr h="5997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b="1" dirty="0">
                          <a:latin typeface="Arial Narrow" panose="020B0606020202030204" pitchFamily="34" charset="0"/>
                        </a:rPr>
                        <a:t>Гуманитарное</a:t>
                      </a:r>
                      <a:r>
                        <a:rPr lang="ru-RU" b="1" baseline="0" dirty="0">
                          <a:latin typeface="Arial Narrow" panose="020B0606020202030204" pitchFamily="34" charset="0"/>
                        </a:rPr>
                        <a:t> и социально-экономическое направление</a:t>
                      </a:r>
                      <a:endParaRPr lang="ru-RU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C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845797"/>
                  </a:ext>
                </a:extLst>
              </a:tr>
              <a:tr h="5997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Arial Narrow" panose="020B0606020202030204" pitchFamily="34" charset="0"/>
                        </a:rPr>
                        <a:t>Естественнонаучное и математическое</a:t>
                      </a:r>
                      <a:r>
                        <a:rPr lang="ru-RU" b="1" baseline="0" dirty="0">
                          <a:latin typeface="Arial Narrow" panose="020B0606020202030204" pitchFamily="34" charset="0"/>
                        </a:rPr>
                        <a:t> направление</a:t>
                      </a:r>
                      <a:endParaRPr lang="ru-RU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B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942525"/>
                  </a:ext>
                </a:extLst>
              </a:tr>
              <a:tr h="553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Arial Narrow" panose="020B0606020202030204" pitchFamily="34" charset="0"/>
                        </a:rPr>
                        <a:t>Инженерное </a:t>
                      </a:r>
                      <a:r>
                        <a:rPr lang="ru-RU" b="1" baseline="0" dirty="0">
                          <a:latin typeface="Arial Narrow" panose="020B0606020202030204" pitchFamily="34" charset="0"/>
                        </a:rPr>
                        <a:t>направление</a:t>
                      </a:r>
                      <a:endParaRPr lang="ru-RU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254671"/>
                  </a:ext>
                </a:extLst>
              </a:tr>
              <a:tr h="5997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baseline="0" dirty="0">
                          <a:latin typeface="Arial Narrow" panose="020B0606020202030204" pitchFamily="34" charset="0"/>
                        </a:rPr>
                        <a:t>Архитектура и искусство </a:t>
                      </a:r>
                      <a:endParaRPr lang="ru-RU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663667"/>
                  </a:ext>
                </a:extLst>
              </a:tr>
              <a:tr h="5997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Психология и педагогика </a:t>
                      </a:r>
                      <a:endParaRPr lang="ru-RU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90415"/>
                  </a:ext>
                </a:extLst>
              </a:tr>
            </a:tbl>
          </a:graphicData>
        </a:graphic>
      </p:graphicFrame>
      <p:grpSp>
        <p:nvGrpSpPr>
          <p:cNvPr id="61" name="Группа 60"/>
          <p:cNvGrpSpPr/>
          <p:nvPr/>
        </p:nvGrpSpPr>
        <p:grpSpPr>
          <a:xfrm>
            <a:off x="5303912" y="1880828"/>
            <a:ext cx="792089" cy="3096343"/>
            <a:chOff x="-1184382" y="1203044"/>
            <a:chExt cx="736045" cy="4456091"/>
          </a:xfrm>
        </p:grpSpPr>
        <p:grpSp>
          <p:nvGrpSpPr>
            <p:cNvPr id="62" name="Группа 61"/>
            <p:cNvGrpSpPr/>
            <p:nvPr/>
          </p:nvGrpSpPr>
          <p:grpSpPr>
            <a:xfrm>
              <a:off x="-1184381" y="1203044"/>
              <a:ext cx="736044" cy="1665594"/>
              <a:chOff x="3769894" y="810798"/>
              <a:chExt cx="792661" cy="1793715"/>
            </a:xfrm>
          </p:grpSpPr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9894" y="1812514"/>
                <a:ext cx="792661" cy="791999"/>
              </a:xfrm>
              <a:prstGeom prst="rect">
                <a:avLst/>
              </a:prstGeom>
              <a:ln w="3175">
                <a:noFill/>
              </a:ln>
            </p:spPr>
          </p:pic>
          <p:pic>
            <p:nvPicPr>
              <p:cNvPr id="71" name="Рисунок 7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9894" y="810798"/>
                <a:ext cx="792000" cy="792000"/>
              </a:xfrm>
              <a:prstGeom prst="rect">
                <a:avLst/>
              </a:prstGeom>
              <a:ln w="3175">
                <a:noFill/>
              </a:ln>
            </p:spPr>
          </p:pic>
        </p:grp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4381" y="3063375"/>
              <a:ext cx="735430" cy="735429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4381" y="4923706"/>
              <a:ext cx="735430" cy="735429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4382" y="3993541"/>
              <a:ext cx="735430" cy="735429"/>
            </a:xfrm>
            <a:prstGeom prst="rect">
              <a:avLst/>
            </a:prstGeom>
            <a:ln w="3175">
              <a:noFill/>
            </a:ln>
          </p:spPr>
        </p:pic>
      </p:grpSp>
      <p:sp>
        <p:nvSpPr>
          <p:cNvPr id="72" name="Прямоугольник 71"/>
          <p:cNvSpPr/>
          <p:nvPr/>
        </p:nvSpPr>
        <p:spPr>
          <a:xfrm>
            <a:off x="10272464" y="5661248"/>
            <a:ext cx="1368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Мировые тренды</a:t>
            </a:r>
            <a:endParaRPr lang="ru-RU" sz="1400" b="1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8760296" y="5661248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Стратегия НТР</a:t>
            </a:r>
            <a:endParaRPr lang="ru-RU" sz="1400" b="1" dirty="0"/>
          </a:p>
        </p:txBody>
      </p:sp>
      <p:sp>
        <p:nvSpPr>
          <p:cNvPr id="74" name="Прямоугольник 73"/>
          <p:cNvSpPr/>
          <p:nvPr/>
        </p:nvSpPr>
        <p:spPr>
          <a:xfrm>
            <a:off x="7032104" y="5589240"/>
            <a:ext cx="15841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Стратегия пространственного развития</a:t>
            </a:r>
            <a:endParaRPr lang="ru-RU" sz="1400" b="1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5663952" y="5733256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НТИ</a:t>
            </a:r>
            <a:endParaRPr lang="ru-RU" sz="1400" b="1" dirty="0"/>
          </a:p>
        </p:txBody>
      </p:sp>
      <p:cxnSp>
        <p:nvCxnSpPr>
          <p:cNvPr id="76" name="Прямая со стрелкой 75"/>
          <p:cNvCxnSpPr/>
          <p:nvPr/>
        </p:nvCxnSpPr>
        <p:spPr>
          <a:xfrm>
            <a:off x="6600056" y="2132856"/>
            <a:ext cx="720080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6600056" y="2780928"/>
            <a:ext cx="720080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>
            <a:off x="6600056" y="3429000"/>
            <a:ext cx="720080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>
            <a:off x="6600056" y="4005064"/>
            <a:ext cx="720080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>
            <a:off x="6600056" y="4581128"/>
            <a:ext cx="720080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Правая фигурная скобка 80"/>
          <p:cNvSpPr/>
          <p:nvPr/>
        </p:nvSpPr>
        <p:spPr>
          <a:xfrm>
            <a:off x="7536160" y="1988840"/>
            <a:ext cx="155448" cy="3024336"/>
          </a:xfrm>
          <a:prstGeom prst="rightBrace">
            <a:avLst/>
          </a:prstGeom>
          <a:ln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Выноска со стрелкой вверх 81"/>
          <p:cNvSpPr/>
          <p:nvPr/>
        </p:nvSpPr>
        <p:spPr>
          <a:xfrm>
            <a:off x="6023992" y="5301208"/>
            <a:ext cx="5904656" cy="338336"/>
          </a:xfrm>
          <a:prstGeom prst="upArrowCallout">
            <a:avLst>
              <a:gd name="adj1" fmla="val 25000"/>
              <a:gd name="adj2" fmla="val 45961"/>
              <a:gd name="adj3" fmla="val 25000"/>
              <a:gd name="adj4" fmla="val 6497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824192" y="1124744"/>
          <a:ext cx="3991992" cy="3750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332">
                  <a:extLst>
                    <a:ext uri="{9D8B030D-6E8A-4147-A177-3AD203B41FA5}">
                      <a16:colId xmlns:a16="http://schemas.microsoft.com/office/drawing/2014/main" val="1337109113"/>
                    </a:ext>
                  </a:extLst>
                </a:gridCol>
                <a:gridCol w="665332">
                  <a:extLst>
                    <a:ext uri="{9D8B030D-6E8A-4147-A177-3AD203B41FA5}">
                      <a16:colId xmlns:a16="http://schemas.microsoft.com/office/drawing/2014/main" val="3374189144"/>
                    </a:ext>
                  </a:extLst>
                </a:gridCol>
                <a:gridCol w="665332">
                  <a:extLst>
                    <a:ext uri="{9D8B030D-6E8A-4147-A177-3AD203B41FA5}">
                      <a16:colId xmlns:a16="http://schemas.microsoft.com/office/drawing/2014/main" val="2164242517"/>
                    </a:ext>
                  </a:extLst>
                </a:gridCol>
                <a:gridCol w="665332">
                  <a:extLst>
                    <a:ext uri="{9D8B030D-6E8A-4147-A177-3AD203B41FA5}">
                      <a16:colId xmlns:a16="http://schemas.microsoft.com/office/drawing/2014/main" val="1011368304"/>
                    </a:ext>
                  </a:extLst>
                </a:gridCol>
                <a:gridCol w="665332">
                  <a:extLst>
                    <a:ext uri="{9D8B030D-6E8A-4147-A177-3AD203B41FA5}">
                      <a16:colId xmlns:a16="http://schemas.microsoft.com/office/drawing/2014/main" val="1433673654"/>
                    </a:ext>
                  </a:extLst>
                </a:gridCol>
                <a:gridCol w="665332">
                  <a:extLst>
                    <a:ext uri="{9D8B030D-6E8A-4147-A177-3AD203B41FA5}">
                      <a16:colId xmlns:a16="http://schemas.microsoft.com/office/drawing/2014/main" val="3642138884"/>
                    </a:ext>
                  </a:extLst>
                </a:gridCol>
              </a:tblGrid>
              <a:tr h="34866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531741"/>
                  </a:ext>
                </a:extLst>
              </a:tr>
              <a:tr h="566974">
                <a:tc>
                  <a:txBody>
                    <a:bodyPr/>
                    <a:lstStyle/>
                    <a:p>
                      <a:r>
                        <a:rPr lang="ru-RU" sz="1200" dirty="0"/>
                        <a:t>Магистратура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ru-RU" sz="1200" dirty="0" err="1"/>
                        <a:t>Бакалавриат</a:t>
                      </a:r>
                      <a:r>
                        <a:rPr lang="ru-RU" sz="1200" dirty="0"/>
                        <a:t> 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Магистратура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ru-RU" sz="1200" dirty="0" err="1"/>
                        <a:t>Бакалавриат</a:t>
                      </a:r>
                      <a:endParaRPr lang="ru-RU" sz="12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Магистратура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ru-RU" sz="1200" dirty="0" err="1"/>
                        <a:t>Бакалавриат</a:t>
                      </a:r>
                      <a:endParaRPr lang="ru-RU" sz="1200" dirty="0"/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213400211"/>
                  </a:ext>
                </a:extLst>
              </a:tr>
              <a:tr h="566974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_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558156"/>
                  </a:ext>
                </a:extLst>
              </a:tr>
              <a:tr h="566974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_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605784"/>
                  </a:ext>
                </a:extLst>
              </a:tr>
              <a:tr h="566974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_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_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113193"/>
                  </a:ext>
                </a:extLst>
              </a:tr>
              <a:tr h="566974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_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_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628421"/>
                  </a:ext>
                </a:extLst>
              </a:tr>
              <a:tr h="566974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_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_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944909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2708920"/>
            <a:ext cx="348084" cy="34808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2204864"/>
            <a:ext cx="348084" cy="34808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3284984"/>
            <a:ext cx="348084" cy="34808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3759783"/>
            <a:ext cx="348084" cy="34808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4365104"/>
            <a:ext cx="348084" cy="34808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2204864"/>
            <a:ext cx="348084" cy="34808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2708920"/>
            <a:ext cx="348084" cy="34808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3284984"/>
            <a:ext cx="348084" cy="34808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3759783"/>
            <a:ext cx="348084" cy="34808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4365104"/>
            <a:ext cx="348084" cy="34808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204864"/>
            <a:ext cx="348084" cy="34808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08920"/>
            <a:ext cx="348084" cy="34808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4365104"/>
            <a:ext cx="348084" cy="34808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3759783"/>
            <a:ext cx="348084" cy="3480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3284984"/>
            <a:ext cx="348084" cy="34808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2708920"/>
            <a:ext cx="348084" cy="34808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2204864"/>
            <a:ext cx="348084" cy="34808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4365104"/>
            <a:ext cx="348084" cy="348084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3759783"/>
            <a:ext cx="348084" cy="34808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3284984"/>
            <a:ext cx="348084" cy="34808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2708920"/>
            <a:ext cx="348084" cy="34808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2204864"/>
            <a:ext cx="348084" cy="34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28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13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Интернационализация образования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-1786071" y="3948157"/>
          <a:ext cx="4236374" cy="394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C7508D0-C37B-4316-8D20-EA06D7F7A485}"/>
              </a:ext>
            </a:extLst>
          </p:cNvPr>
          <p:cNvSpPr/>
          <p:nvPr/>
        </p:nvSpPr>
        <p:spPr>
          <a:xfrm>
            <a:off x="6441241" y="709495"/>
            <a:ext cx="5928192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Сетевые образовательные программы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95400" y="836712"/>
            <a:ext cx="232690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двойных дипломов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67E73F46-7117-4A24-93A7-9F1F8EAD7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449808"/>
              </p:ext>
            </p:extLst>
          </p:nvPr>
        </p:nvGraphicFramePr>
        <p:xfrm>
          <a:off x="777247" y="1054780"/>
          <a:ext cx="10873208" cy="551339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660030">
                  <a:extLst>
                    <a:ext uri="{9D8B030D-6E8A-4147-A177-3AD203B41FA5}">
                      <a16:colId xmlns:a16="http://schemas.microsoft.com/office/drawing/2014/main" val="2403472352"/>
                    </a:ext>
                  </a:extLst>
                </a:gridCol>
                <a:gridCol w="2918887">
                  <a:extLst>
                    <a:ext uri="{9D8B030D-6E8A-4147-A177-3AD203B41FA5}">
                      <a16:colId xmlns:a16="http://schemas.microsoft.com/office/drawing/2014/main" val="86724800"/>
                    </a:ext>
                  </a:extLst>
                </a:gridCol>
                <a:gridCol w="3125939">
                  <a:extLst>
                    <a:ext uri="{9D8B030D-6E8A-4147-A177-3AD203B41FA5}">
                      <a16:colId xmlns:a16="http://schemas.microsoft.com/office/drawing/2014/main" val="309274121"/>
                    </a:ext>
                  </a:extLst>
                </a:gridCol>
                <a:gridCol w="114919">
                  <a:extLst>
                    <a:ext uri="{9D8B030D-6E8A-4147-A177-3AD203B41FA5}">
                      <a16:colId xmlns:a16="http://schemas.microsoft.com/office/drawing/2014/main" val="1865886329"/>
                    </a:ext>
                  </a:extLst>
                </a:gridCol>
                <a:gridCol w="3053433">
                  <a:extLst>
                    <a:ext uri="{9D8B030D-6E8A-4147-A177-3AD203B41FA5}">
                      <a16:colId xmlns:a16="http://schemas.microsoft.com/office/drawing/2014/main" val="2247181105"/>
                    </a:ext>
                  </a:extLst>
                </a:gridCol>
              </a:tblGrid>
              <a:tr h="30776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Подразделение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2016 (количество обучающихся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effectLst/>
                        </a:rPr>
                        <a:t> получивших двойной диплом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 – 69)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2017 (количество обучающихся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effectLst/>
                        </a:rPr>
                        <a:t> получивших двойной диплом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 – 131)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2018 (количество обучающихся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effectLst/>
                        </a:rPr>
                        <a:t> получивших двойной диплом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 -  116)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68739"/>
                  </a:ext>
                </a:extLst>
              </a:tr>
              <a:tr h="4123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ИММиКН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9ED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Программа для аспирантов «Математика» с Технологическим университетом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Лаппеенранта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(Финляндия)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9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873872"/>
                  </a:ext>
                </a:extLst>
              </a:tr>
              <a:tr h="4123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ИММиКН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9ED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Магистерская программа «Компьютерная механика и биомеханика» с Технологическим университетом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Лаппеенранта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(Финляндия)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11541"/>
                  </a:ext>
                </a:extLst>
              </a:tr>
              <a:tr h="31134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ИФЖиМКК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9ED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Магистерская программа «Теория и практика межкультурной коммуникации» с Университетом Кадиса (Испания)</a:t>
                      </a:r>
                    </a:p>
                  </a:txBody>
                  <a:tcPr marL="65881" marR="6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9BB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015429"/>
                  </a:ext>
                </a:extLst>
              </a:tr>
              <a:tr h="264720">
                <a:tc vMerge="1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Программа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бакалавриата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«2+2» «Филология» с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Хэнаньским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университетом (Китай)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58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44551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ВШБ</a:t>
                      </a:r>
                    </a:p>
                  </a:txBody>
                  <a:tcPr marL="65881" marR="6588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9ED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Магистерская программа «Мастер делового администрирования» (МВА) с Римской школой бизнеса (Италия)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1196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Физический факультет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9ED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Магистерская программа «Материаловедение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наносистем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» с Университетом Пикардии им. Ж. Верна (Франция)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071934"/>
                  </a:ext>
                </a:extLst>
              </a:tr>
              <a:tr h="30776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ИУЭС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Бакалаврская программа «Экономика и управление хозяйством» с Колледжем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Остфолдского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университета (Норвегия)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58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Бакалаврская программа «Менеджмент» с Колледжем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Остфолдского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университета (Норвегия)</a:t>
                      </a:r>
                    </a:p>
                  </a:txBody>
                  <a:tcPr marL="65881" marR="65881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588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5881" marR="65881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5881" marR="658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3721010"/>
                  </a:ext>
                </a:extLst>
              </a:tr>
              <a:tr h="30776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МИЦ «Интеллектуальные материалы»</a:t>
                      </a:r>
                    </a:p>
                  </a:txBody>
                  <a:tcPr marL="65881" marR="6588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9ED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Договор о совместной аспирантуре с Туринским университетом (Италия)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Программа для аспирантов в области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Нанотехнологий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с Туринским университетом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(Италия)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5881" marR="6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9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457027"/>
                  </a:ext>
                </a:extLst>
              </a:tr>
              <a:tr h="28496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ААИ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9ED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Программа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бакалавриата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«2+2» «Дизайн» с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Хэнаньским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университетом (Китай)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58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423716"/>
                  </a:ext>
                </a:extLst>
              </a:tr>
              <a:tr h="36916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Экономический факультет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9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809625" algn="l"/>
                        </a:tabLst>
                      </a:pPr>
                      <a:endParaRPr lang="ru-RU" sz="12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9625" algn="l"/>
                        </a:tabLst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Магистерская программа «Теория и практика финансового управления» с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Сопотской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высшей школой (Польша)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809625" algn="l"/>
                        </a:tabLs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35108103"/>
                  </a:ext>
                </a:extLst>
              </a:tr>
              <a:tr h="1505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НОЦ «Международный центр образования и иберо-американских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исследований»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9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Магистерская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программ «Теория и практика межкультурной коммуникации» с Университетом Кадиса (Испания)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895514"/>
                  </a:ext>
                </a:extLst>
              </a:tr>
              <a:tr h="30776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Факультет управления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1" marR="6588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5881" marR="6588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sz="1200" b="1" dirty="0">
                        <a:latin typeface="Arial Narrow" panose="020B0606020202030204" pitchFamily="34" charset="0"/>
                      </a:endParaRPr>
                    </a:p>
                  </a:txBody>
                  <a:tcPr marL="65881" marR="65881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Программа для аспирантов «Экономика» с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Хэнаньским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университетом финансов, экономики и права (Китай)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5881" marR="65881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58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19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292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14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3506" y="-34124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tabLst>
                <a:tab pos="6370638" algn="l"/>
              </a:tabLst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Интернационализация образования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-1786071" y="3948157"/>
          <a:ext cx="4236374" cy="394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5585170-4F10-40B6-8F9D-B285AB3F537E}"/>
              </a:ext>
            </a:extLst>
          </p:cNvPr>
          <p:cNvSpPr/>
          <p:nvPr/>
        </p:nvSpPr>
        <p:spPr>
          <a:xfrm>
            <a:off x="1152360" y="650700"/>
            <a:ext cx="11615469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Сетевые образовательные программы и развитие программ мобильности 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Shape 39">
            <a:extLst>
              <a:ext uri="{FF2B5EF4-FFF2-40B4-BE49-F238E27FC236}">
                <a16:creationId xmlns:a16="http://schemas.microsoft.com/office/drawing/2014/main" id="{E6C898F9-B5DA-44F6-BA51-5ED1F54AEAE6}"/>
              </a:ext>
            </a:extLst>
          </p:cNvPr>
          <p:cNvSpPr/>
          <p:nvPr/>
        </p:nvSpPr>
        <p:spPr>
          <a:xfrm>
            <a:off x="803438" y="926993"/>
            <a:ext cx="11096322" cy="1276593"/>
          </a:xfrm>
          <a:prstGeom prst="leftRightRibbon">
            <a:avLst/>
          </a:prstGeom>
          <a:solidFill>
            <a:srgbClr val="8C3844"/>
          </a:solidFill>
          <a:ln>
            <a:solidFill>
              <a:srgbClr val="8C384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3D60E82-F9DC-4353-B900-255F29748762}"/>
              </a:ext>
            </a:extLst>
          </p:cNvPr>
          <p:cNvGrpSpPr/>
          <p:nvPr/>
        </p:nvGrpSpPr>
        <p:grpSpPr>
          <a:xfrm>
            <a:off x="1811550" y="1311318"/>
            <a:ext cx="9552876" cy="665590"/>
            <a:chOff x="3422279" y="390956"/>
            <a:chExt cx="3657100" cy="1164783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3A656580-D9E5-418C-A819-7BB9A387934D}"/>
                </a:ext>
              </a:extLst>
            </p:cNvPr>
            <p:cNvSpPr/>
            <p:nvPr/>
          </p:nvSpPr>
          <p:spPr>
            <a:xfrm>
              <a:off x="3422279" y="390956"/>
              <a:ext cx="1843081" cy="1094678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1CC718B-2E25-476B-B10B-19C452819348}"/>
                </a:ext>
              </a:extLst>
            </p:cNvPr>
            <p:cNvSpPr txBox="1"/>
            <p:nvPr/>
          </p:nvSpPr>
          <p:spPr>
            <a:xfrm>
              <a:off x="5236298" y="461061"/>
              <a:ext cx="1843081" cy="1094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7564" rIns="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900" kern="1200" dirty="0"/>
                <a:t>Англоязычная образовательная среда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5EA3A5D-137C-40F8-887C-2B2E8F995CF7}"/>
              </a:ext>
            </a:extLst>
          </p:cNvPr>
          <p:cNvGrpSpPr/>
          <p:nvPr/>
        </p:nvGrpSpPr>
        <p:grpSpPr>
          <a:xfrm>
            <a:off x="1640764" y="1124700"/>
            <a:ext cx="4327565" cy="625530"/>
            <a:chOff x="5544615" y="748402"/>
            <a:chExt cx="2178187" cy="1094678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FF3BD1C7-D428-4FA0-9DA1-CDFC0046DC29}"/>
                </a:ext>
              </a:extLst>
            </p:cNvPr>
            <p:cNvSpPr/>
            <p:nvPr/>
          </p:nvSpPr>
          <p:spPr>
            <a:xfrm>
              <a:off x="5544615" y="748402"/>
              <a:ext cx="2178187" cy="1094678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EA75DE-BF2E-4B34-99E9-FF7ECF27FD88}"/>
                </a:ext>
              </a:extLst>
            </p:cNvPr>
            <p:cNvSpPr txBox="1"/>
            <p:nvPr/>
          </p:nvSpPr>
          <p:spPr>
            <a:xfrm>
              <a:off x="5544615" y="748402"/>
              <a:ext cx="2178187" cy="1094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7564" rIns="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900" kern="1200" dirty="0" err="1"/>
                <a:t>Русскозычная</a:t>
              </a:r>
              <a:r>
                <a:rPr lang="ru-RU" sz="1900" kern="1200" dirty="0"/>
                <a:t> образовательная среда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271464" y="2420888"/>
            <a:ext cx="10225135" cy="3783325"/>
            <a:chOff x="1271464" y="2420888"/>
            <a:chExt cx="10225135" cy="3783325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6960095" y="2420888"/>
              <a:ext cx="4536504" cy="3613738"/>
              <a:chOff x="6960095" y="2420888"/>
              <a:chExt cx="4536504" cy="3613738"/>
            </a:xfrm>
          </p:grpSpPr>
          <p:pic>
            <p:nvPicPr>
              <p:cNvPr id="47" name="Рисунок 46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07" t="5805" r="14386" b="24427"/>
              <a:stretch/>
            </p:blipFill>
            <p:spPr>
              <a:xfrm flipH="1">
                <a:off x="6960095" y="2420888"/>
                <a:ext cx="4536504" cy="3613738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70" t="63576" r="62277" b="27263"/>
              <a:stretch/>
            </p:blipFill>
            <p:spPr>
              <a:xfrm>
                <a:off x="10416480" y="5373216"/>
                <a:ext cx="450329" cy="546265"/>
              </a:xfrm>
              <a:prstGeom prst="rect">
                <a:avLst/>
              </a:prstGeom>
            </p:spPr>
          </p:pic>
          <p:pic>
            <p:nvPicPr>
              <p:cNvPr id="53" name="Рисунок 52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86" t="44290" r="62437" b="46079"/>
              <a:stretch/>
            </p:blipFill>
            <p:spPr>
              <a:xfrm>
                <a:off x="10416480" y="4365104"/>
                <a:ext cx="427960" cy="574275"/>
              </a:xfrm>
              <a:prstGeom prst="rect">
                <a:avLst/>
              </a:prstGeom>
            </p:spPr>
          </p:pic>
          <p:pic>
            <p:nvPicPr>
              <p:cNvPr id="54" name="Рисунок 53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19" t="26797" r="61813" b="63046"/>
              <a:stretch/>
            </p:blipFill>
            <p:spPr>
              <a:xfrm>
                <a:off x="10416480" y="3501008"/>
                <a:ext cx="451263" cy="605643"/>
              </a:xfrm>
              <a:prstGeom prst="rect">
                <a:avLst/>
              </a:prstGeom>
            </p:spPr>
          </p:pic>
          <p:pic>
            <p:nvPicPr>
              <p:cNvPr id="55" name="Рисунок 54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70" t="9177" r="62179" b="81733"/>
              <a:stretch/>
            </p:blipFill>
            <p:spPr>
              <a:xfrm>
                <a:off x="10416480" y="2564904"/>
                <a:ext cx="456266" cy="542006"/>
              </a:xfrm>
              <a:prstGeom prst="rect">
                <a:avLst/>
              </a:prstGeom>
            </p:spPr>
          </p:pic>
        </p:grp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07" t="5805" r="14386" b="24427"/>
            <a:stretch/>
          </p:blipFill>
          <p:spPr>
            <a:xfrm>
              <a:off x="1271464" y="2420888"/>
              <a:ext cx="4319711" cy="3613738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2855639" y="2564904"/>
              <a:ext cx="273553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совместные программы магистратуры</a:t>
              </a:r>
              <a:endParaRPr lang="ru-RU" sz="1600" dirty="0">
                <a:latin typeface="Arial Narrow" panose="020B06060202020302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927648" y="3518326"/>
              <a:ext cx="266352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совместные программы аспирантуры</a:t>
              </a:r>
            </a:p>
            <a:p>
              <a:endParaRPr lang="ru-RU" sz="1600" dirty="0">
                <a:latin typeface="Arial Narrow" panose="020B060602020203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927648" y="4437112"/>
              <a:ext cx="2592288" cy="6335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16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программы двойных дипломов (в том числе 2+2)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882529" y="5373216"/>
              <a:ext cx="273553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Трехсторонние сетевые программы (ЮФУ – вуз СНГ- вуз СНГ</a:t>
              </a:r>
            </a:p>
          </p:txBody>
        </p:sp>
        <p:sp>
          <p:nvSpPr>
            <p:cNvPr id="49" name="Прямоугольник 48"/>
            <p:cNvSpPr/>
            <p:nvPr/>
          </p:nvSpPr>
          <p:spPr>
            <a:xfrm flipH="1">
              <a:off x="7032104" y="2564904"/>
              <a:ext cx="27312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совместные программы магистратуры</a:t>
              </a:r>
              <a:endParaRPr lang="ru-RU" sz="1600" dirty="0">
                <a:latin typeface="Arial Narrow" panose="020B0606020202030204" pitchFamily="34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 flipH="1">
              <a:off x="7032104" y="3518326"/>
              <a:ext cx="280831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совместные программы аспирантуры</a:t>
              </a:r>
            </a:p>
            <a:p>
              <a:endParaRPr lang="ru-RU" sz="1600" dirty="0">
                <a:latin typeface="Arial Narrow" panose="020B0606020202030204" pitchFamily="34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 flipH="1">
              <a:off x="7032104" y="4437112"/>
              <a:ext cx="2951559" cy="6586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16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программы двойных дипломов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16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(в том числе 2+2)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 flipH="1">
              <a:off x="7032104" y="5373216"/>
              <a:ext cx="280831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Трехсторонние сетевые программы (ЮФУ – ведущий вуз РФ – зарубежные университеты</a:t>
              </a:r>
            </a:p>
          </p:txBody>
        </p:sp>
      </p:grp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774DBEA-B8A3-48CF-A168-C76C25BCD7E2}"/>
              </a:ext>
            </a:extLst>
          </p:cNvPr>
          <p:cNvSpPr/>
          <p:nvPr/>
        </p:nvSpPr>
        <p:spPr>
          <a:xfrm>
            <a:off x="3143672" y="1844824"/>
            <a:ext cx="551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СНГ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C10F2E52-29CF-459E-9E5E-635F2778C6E6}"/>
              </a:ext>
            </a:extLst>
          </p:cNvPr>
          <p:cNvSpPr/>
          <p:nvPr/>
        </p:nvSpPr>
        <p:spPr>
          <a:xfrm>
            <a:off x="7723550" y="1897945"/>
            <a:ext cx="2128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Дальнее зарубежье</a:t>
            </a:r>
          </a:p>
        </p:txBody>
      </p:sp>
    </p:spTree>
    <p:extLst>
      <p:ext uri="{BB962C8B-B14F-4D97-AF65-F5344CB8AC3E}">
        <p14:creationId xmlns:p14="http://schemas.microsoft.com/office/powerpoint/2010/main" val="762554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15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Интернационализация образования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-1786071" y="3948157"/>
          <a:ext cx="4236374" cy="394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9A9643E-10EE-4FB9-9C83-6E64267C88C2}"/>
              </a:ext>
            </a:extLst>
          </p:cNvPr>
          <p:cNvSpPr/>
          <p:nvPr/>
        </p:nvSpPr>
        <p:spPr>
          <a:xfrm>
            <a:off x="3629032" y="973179"/>
            <a:ext cx="6553171" cy="97685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09282F8-C6E3-4B12-9B1A-6B8DF3CF613F}"/>
              </a:ext>
            </a:extLst>
          </p:cNvPr>
          <p:cNvSpPr/>
          <p:nvPr/>
        </p:nvSpPr>
        <p:spPr>
          <a:xfrm>
            <a:off x="4856693" y="836712"/>
            <a:ext cx="733530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Инструменты создания сетевых образовательных 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развития программ мобильности </a:t>
            </a:r>
          </a:p>
        </p:txBody>
      </p:sp>
      <p:sp>
        <p:nvSpPr>
          <p:cNvPr id="19" name="Шестиугольник 18">
            <a:extLst>
              <a:ext uri="{FF2B5EF4-FFF2-40B4-BE49-F238E27FC236}">
                <a16:creationId xmlns:a16="http://schemas.microsoft.com/office/drawing/2014/main" id="{C631CE79-1DA3-4E54-92B7-615D9FCAD82F}"/>
              </a:ext>
            </a:extLst>
          </p:cNvPr>
          <p:cNvSpPr/>
          <p:nvPr/>
        </p:nvSpPr>
        <p:spPr>
          <a:xfrm>
            <a:off x="5572998" y="1892121"/>
            <a:ext cx="1738790" cy="1456503"/>
          </a:xfrm>
          <a:prstGeom prst="hexag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id="{7934F57B-1439-4E11-A6EB-DAA2775B5E14}"/>
              </a:ext>
            </a:extLst>
          </p:cNvPr>
          <p:cNvSpPr/>
          <p:nvPr/>
        </p:nvSpPr>
        <p:spPr>
          <a:xfrm>
            <a:off x="4027833" y="1052736"/>
            <a:ext cx="1738790" cy="1456503"/>
          </a:xfrm>
          <a:prstGeom prst="hexag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ятиугольник 34">
            <a:extLst>
              <a:ext uri="{FF2B5EF4-FFF2-40B4-BE49-F238E27FC236}">
                <a16:creationId xmlns:a16="http://schemas.microsoft.com/office/drawing/2014/main" id="{62A80FEE-BA78-40AA-832B-B4C95EB61738}"/>
              </a:ext>
            </a:extLst>
          </p:cNvPr>
          <p:cNvSpPr/>
          <p:nvPr/>
        </p:nvSpPr>
        <p:spPr>
          <a:xfrm>
            <a:off x="767408" y="1275002"/>
            <a:ext cx="4805590" cy="1011970"/>
          </a:xfrm>
          <a:prstGeom prst="homePlate">
            <a:avLst>
              <a:gd name="adj" fmla="val 25532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Консорциум </a:t>
            </a:r>
            <a:r>
              <a:rPr lang="ru-RU" dirty="0">
                <a:solidFill>
                  <a:schemeClr val="tx1"/>
                </a:solidFill>
              </a:rPr>
              <a:t>российских образовательных организаций по совместной реализации кластерного подхода в области науки, образования</a:t>
            </a:r>
          </a:p>
        </p:txBody>
      </p:sp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id="{54EF0004-1927-4651-A321-608AE573CE7B}"/>
              </a:ext>
            </a:extLst>
          </p:cNvPr>
          <p:cNvSpPr/>
          <p:nvPr/>
        </p:nvSpPr>
        <p:spPr>
          <a:xfrm>
            <a:off x="4148871" y="2660477"/>
            <a:ext cx="1738790" cy="1456503"/>
          </a:xfrm>
          <a:prstGeom prst="hexag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ятиугольник 34">
            <a:extLst>
              <a:ext uri="{FF2B5EF4-FFF2-40B4-BE49-F238E27FC236}">
                <a16:creationId xmlns:a16="http://schemas.microsoft.com/office/drawing/2014/main" id="{DBDE5058-F3A4-4EF9-9C41-3ACF80A1CEF2}"/>
              </a:ext>
            </a:extLst>
          </p:cNvPr>
          <p:cNvSpPr/>
          <p:nvPr/>
        </p:nvSpPr>
        <p:spPr>
          <a:xfrm>
            <a:off x="846325" y="2904091"/>
            <a:ext cx="4805590" cy="1011970"/>
          </a:xfrm>
          <a:prstGeom prst="homePlate">
            <a:avLst>
              <a:gd name="adj" fmla="val 25532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ВУЗы – системные организаторы сетевых программ </a:t>
            </a:r>
          </a:p>
          <a:p>
            <a:pPr algn="ctr"/>
            <a:r>
              <a:rPr lang="ru-RU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(пример: Лондонский университет)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Шестиугольник 23">
            <a:extLst>
              <a:ext uri="{FF2B5EF4-FFF2-40B4-BE49-F238E27FC236}">
                <a16:creationId xmlns:a16="http://schemas.microsoft.com/office/drawing/2014/main" id="{9FDA9389-DAB3-44FA-9C0A-6FD5D7BB6560}"/>
              </a:ext>
            </a:extLst>
          </p:cNvPr>
          <p:cNvSpPr/>
          <p:nvPr/>
        </p:nvSpPr>
        <p:spPr>
          <a:xfrm>
            <a:off x="5572998" y="3489188"/>
            <a:ext cx="1738790" cy="1456503"/>
          </a:xfrm>
          <a:prstGeom prst="hexag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ятиугольник 34">
            <a:extLst>
              <a:ext uri="{FF2B5EF4-FFF2-40B4-BE49-F238E27FC236}">
                <a16:creationId xmlns:a16="http://schemas.microsoft.com/office/drawing/2014/main" id="{A82CE1B2-040B-4B5E-A7E1-B3BCFBC1A84A}"/>
              </a:ext>
            </a:extLst>
          </p:cNvPr>
          <p:cNvSpPr/>
          <p:nvPr/>
        </p:nvSpPr>
        <p:spPr>
          <a:xfrm flipH="1">
            <a:off x="5756025" y="3717032"/>
            <a:ext cx="4805591" cy="1011970"/>
          </a:xfrm>
          <a:prstGeom prst="homePlate">
            <a:avLst>
              <a:gd name="adj" fmla="val 25532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Сетевой университет  СНГ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Пятиугольник 34">
            <a:extLst>
              <a:ext uri="{FF2B5EF4-FFF2-40B4-BE49-F238E27FC236}">
                <a16:creationId xmlns:a16="http://schemas.microsoft.com/office/drawing/2014/main" id="{609BAE30-9957-4257-AC7E-AFF271945AB8}"/>
              </a:ext>
            </a:extLst>
          </p:cNvPr>
          <p:cNvSpPr/>
          <p:nvPr/>
        </p:nvSpPr>
        <p:spPr>
          <a:xfrm flipH="1">
            <a:off x="5756025" y="2132856"/>
            <a:ext cx="4805591" cy="1011970"/>
          </a:xfrm>
          <a:prstGeom prst="homePlate">
            <a:avLst>
              <a:gd name="adj" fmla="val 25532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Erasmus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Шестиугольник 26">
            <a:extLst>
              <a:ext uri="{FF2B5EF4-FFF2-40B4-BE49-F238E27FC236}">
                <a16:creationId xmlns:a16="http://schemas.microsoft.com/office/drawing/2014/main" id="{CDC90A50-8C5C-4647-97E4-41F73F1B0D4C}"/>
              </a:ext>
            </a:extLst>
          </p:cNvPr>
          <p:cNvSpPr/>
          <p:nvPr/>
        </p:nvSpPr>
        <p:spPr>
          <a:xfrm>
            <a:off x="4114325" y="4298911"/>
            <a:ext cx="1738790" cy="1456503"/>
          </a:xfrm>
          <a:prstGeom prst="hexag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ятиугольник 34">
            <a:extLst>
              <a:ext uri="{FF2B5EF4-FFF2-40B4-BE49-F238E27FC236}">
                <a16:creationId xmlns:a16="http://schemas.microsoft.com/office/drawing/2014/main" id="{F73A6FC8-48B1-4A99-992B-B378CAC2B415}"/>
              </a:ext>
            </a:extLst>
          </p:cNvPr>
          <p:cNvSpPr/>
          <p:nvPr/>
        </p:nvSpPr>
        <p:spPr>
          <a:xfrm>
            <a:off x="859481" y="4509120"/>
            <a:ext cx="4805590" cy="1011970"/>
          </a:xfrm>
          <a:prstGeom prst="homePlate">
            <a:avLst>
              <a:gd name="adj" fmla="val 25532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Ревизия партнерских соглашений подразделений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Шестиугольник 28">
            <a:extLst>
              <a:ext uri="{FF2B5EF4-FFF2-40B4-BE49-F238E27FC236}">
                <a16:creationId xmlns:a16="http://schemas.microsoft.com/office/drawing/2014/main" id="{50B64415-732B-4472-A62A-9F79AD59E62A}"/>
              </a:ext>
            </a:extLst>
          </p:cNvPr>
          <p:cNvSpPr/>
          <p:nvPr/>
        </p:nvSpPr>
        <p:spPr>
          <a:xfrm>
            <a:off x="5590303" y="5036030"/>
            <a:ext cx="1738790" cy="1456503"/>
          </a:xfrm>
          <a:prstGeom prst="hexag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ятиугольник 34">
            <a:extLst>
              <a:ext uri="{FF2B5EF4-FFF2-40B4-BE49-F238E27FC236}">
                <a16:creationId xmlns:a16="http://schemas.microsoft.com/office/drawing/2014/main" id="{544083FF-42F9-4F64-A3EA-EC2684A7B65B}"/>
              </a:ext>
            </a:extLst>
          </p:cNvPr>
          <p:cNvSpPr/>
          <p:nvPr/>
        </p:nvSpPr>
        <p:spPr>
          <a:xfrm flipH="1">
            <a:off x="5766622" y="5265477"/>
            <a:ext cx="4937889" cy="1011970"/>
          </a:xfrm>
          <a:prstGeom prst="homePlate">
            <a:avLst>
              <a:gd name="adj" fmla="val 25532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Взаимодействия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«подразделение ЮФУ – подразделение партнера»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«кафедра ЮФУ – кафедра партнера»</a:t>
            </a:r>
          </a:p>
          <a:p>
            <a:pPr algn="ctr"/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19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16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Направления сотрудничества с сетевым университетом СНГ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-1786071" y="3948157"/>
          <a:ext cx="4236374" cy="394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516332" y="1176152"/>
            <a:ext cx="6198712" cy="2274758"/>
            <a:chOff x="4950049" y="3327102"/>
            <a:chExt cx="6198712" cy="227475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8106442" y="3333974"/>
              <a:ext cx="304231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Южно-Казахстанский государственный университет им. М. </a:t>
              </a:r>
              <a:r>
                <a:rPr lang="ru-RU" sz="1400" dirty="0" err="1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Ауезова</a:t>
              </a:r>
              <a:endParaRPr lang="ru-RU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146843" y="3997522"/>
              <a:ext cx="287143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Евразийский национальный университет им. Л.Н. Гумилева (Казахстан)</a:t>
              </a:r>
              <a:endParaRPr lang="ru-RU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236222" y="4863196"/>
              <a:ext cx="304231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Проект «</a:t>
              </a:r>
              <a:r>
                <a:rPr lang="ru-RU" sz="1400" dirty="0" err="1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Эразмус</a:t>
              </a:r>
              <a:r>
                <a:rPr lang="ru-RU" sz="14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+» «Интегративный подход к подготовке преподавателей </a:t>
              </a:r>
              <a:r>
                <a:rPr lang="en-US" sz="14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STEM</a:t>
              </a:r>
              <a:r>
                <a:rPr lang="ru-RU" sz="14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ru-RU" sz="1400" dirty="0">
                <a:latin typeface="Arial Narrow" panose="020B0606020202030204" pitchFamily="34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7" t="25594" r="66021" b="60566"/>
            <a:stretch/>
          </p:blipFill>
          <p:spPr>
            <a:xfrm>
              <a:off x="7276623" y="3327102"/>
              <a:ext cx="762924" cy="47047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02" t="25353" r="37782" b="60651"/>
            <a:stretch/>
          </p:blipFill>
          <p:spPr>
            <a:xfrm>
              <a:off x="7236222" y="4052051"/>
              <a:ext cx="803325" cy="493847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42" t="25407" r="9542" b="60380"/>
            <a:stretch/>
          </p:blipFill>
          <p:spPr>
            <a:xfrm>
              <a:off x="6305934" y="4863207"/>
              <a:ext cx="854922" cy="532574"/>
            </a:xfrm>
            <a:prstGeom prst="rect">
              <a:avLst/>
            </a:prstGeom>
          </p:spPr>
        </p:pic>
        <p:sp>
          <p:nvSpPr>
            <p:cNvPr id="25" name="Блок-схема: узел 24"/>
            <p:cNvSpPr/>
            <p:nvPr/>
          </p:nvSpPr>
          <p:spPr>
            <a:xfrm>
              <a:off x="7409799" y="3399326"/>
              <a:ext cx="301083" cy="304227"/>
            </a:xfrm>
            <a:prstGeom prst="flowChartConnector">
              <a:avLst/>
            </a:prstGeom>
            <a:solidFill>
              <a:srgbClr val="A92D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Блок-схема: узел 25"/>
            <p:cNvSpPr/>
            <p:nvPr/>
          </p:nvSpPr>
          <p:spPr>
            <a:xfrm>
              <a:off x="7369398" y="4153968"/>
              <a:ext cx="301083" cy="304227"/>
            </a:xfrm>
            <a:prstGeom prst="flowChartConnector">
              <a:avLst/>
            </a:prstGeom>
            <a:solidFill>
              <a:srgbClr val="744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Блок-схема: узел 26"/>
            <p:cNvSpPr/>
            <p:nvPr/>
          </p:nvSpPr>
          <p:spPr>
            <a:xfrm>
              <a:off x="6451957" y="4996667"/>
              <a:ext cx="301083" cy="304227"/>
            </a:xfrm>
            <a:prstGeom prst="flowChartConnector">
              <a:avLst/>
            </a:prstGeom>
            <a:solidFill>
              <a:srgbClr val="64C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Шестиугольник 27"/>
            <p:cNvSpPr/>
            <p:nvPr/>
          </p:nvSpPr>
          <p:spPr>
            <a:xfrm>
              <a:off x="6240724" y="3437822"/>
              <a:ext cx="1060704" cy="914400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4950049" y="3593458"/>
              <a:ext cx="2202544" cy="635320"/>
            </a:xfrm>
            <a:prstGeom prst="homePlate">
              <a:avLst>
                <a:gd name="adj" fmla="val 25532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979865" y="3593458"/>
              <a:ext cx="225635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44.04.01 ПЕДАГОГИЧЕСКОЕ ОБРАЗОВАНИЕ (ПРОГРАММА «</a:t>
              </a:r>
              <a:r>
                <a:rPr lang="en-US" sz="12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STEM-</a:t>
              </a:r>
              <a:r>
                <a:rPr lang="ru-RU" sz="12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ОБРАЗОВАНИЕ»)</a:t>
              </a:r>
              <a:endParaRPr lang="ru-RU" sz="1200" dirty="0">
                <a:latin typeface="Arial Narrow" panose="020B0606020202030204" pitchFamily="34" charset="0"/>
              </a:endParaRPr>
            </a:p>
          </p:txBody>
        </p:sp>
        <p:grpSp>
          <p:nvGrpSpPr>
            <p:cNvPr id="31" name="Группа 30"/>
            <p:cNvGrpSpPr/>
            <p:nvPr/>
          </p:nvGrpSpPr>
          <p:grpSpPr>
            <a:xfrm>
              <a:off x="5869123" y="4289150"/>
              <a:ext cx="482996" cy="624150"/>
              <a:chOff x="1119692" y="5525649"/>
              <a:chExt cx="482996" cy="624150"/>
            </a:xfrm>
          </p:grpSpPr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1119692" y="5525649"/>
                <a:ext cx="432045" cy="5740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Блок-схема: узел 32"/>
              <p:cNvSpPr/>
              <p:nvPr/>
            </p:nvSpPr>
            <p:spPr>
              <a:xfrm>
                <a:off x="1549592" y="6099706"/>
                <a:ext cx="53096" cy="50093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4" name="Группа 33"/>
          <p:cNvGrpSpPr/>
          <p:nvPr/>
        </p:nvGrpSpPr>
        <p:grpSpPr>
          <a:xfrm>
            <a:off x="732356" y="3672049"/>
            <a:ext cx="5181666" cy="914400"/>
            <a:chOff x="6661876" y="1564705"/>
            <a:chExt cx="5181666" cy="914400"/>
          </a:xfrm>
        </p:grpSpPr>
        <p:sp>
          <p:nvSpPr>
            <p:cNvPr id="35" name="Шестиугольник 34"/>
            <p:cNvSpPr/>
            <p:nvPr/>
          </p:nvSpPr>
          <p:spPr>
            <a:xfrm>
              <a:off x="7922735" y="1564705"/>
              <a:ext cx="1060704" cy="914400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ятиугольник 35"/>
            <p:cNvSpPr/>
            <p:nvPr/>
          </p:nvSpPr>
          <p:spPr>
            <a:xfrm>
              <a:off x="6661876" y="1720341"/>
              <a:ext cx="2202544" cy="635320"/>
            </a:xfrm>
            <a:prstGeom prst="homePlate">
              <a:avLst>
                <a:gd name="adj" fmla="val 25532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6693151" y="1769825"/>
              <a:ext cx="22563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Филология, Международный менеджмент, Экономика</a:t>
              </a:r>
              <a:endParaRPr lang="ru-RU" sz="1200" dirty="0">
                <a:latin typeface="Arial Narrow" panose="020B0606020202030204" pitchFamily="34" charset="0"/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3" t="71670" r="38220" b="14162"/>
            <a:stretch/>
          </p:blipFill>
          <p:spPr>
            <a:xfrm>
              <a:off x="9082144" y="1806992"/>
              <a:ext cx="744441" cy="472220"/>
            </a:xfrm>
            <a:prstGeom prst="rect">
              <a:avLst/>
            </a:prstGeom>
          </p:spPr>
        </p:pic>
        <p:sp>
          <p:nvSpPr>
            <p:cNvPr id="39" name="Блок-схема: узел 38"/>
            <p:cNvSpPr/>
            <p:nvPr/>
          </p:nvSpPr>
          <p:spPr>
            <a:xfrm>
              <a:off x="9218193" y="1875094"/>
              <a:ext cx="301083" cy="304227"/>
            </a:xfrm>
            <a:prstGeom prst="flowChartConnector">
              <a:avLst/>
            </a:prstGeom>
            <a:solidFill>
              <a:srgbClr val="419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935098" y="1597990"/>
              <a:ext cx="190844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Российско-Таджикский (Славянский) университет и др.</a:t>
              </a:r>
              <a:endParaRPr lang="ru-RU" sz="14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176120" y="980728"/>
            <a:ext cx="4824536" cy="914400"/>
            <a:chOff x="7236222" y="3296179"/>
            <a:chExt cx="4824536" cy="914400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7236222" y="3296179"/>
              <a:ext cx="4824536" cy="914400"/>
            </a:xfrm>
            <a:prstGeom prst="roundRect">
              <a:avLst/>
            </a:prstGeom>
            <a:noFill/>
            <a:ln>
              <a:solidFill>
                <a:srgbClr val="AD81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Создание внутриуниверситетской среды </a:t>
              </a:r>
              <a:endParaRPr lang="ru-RU" dirty="0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2" t="23431" r="69322" b="54831"/>
            <a:stretch/>
          </p:blipFill>
          <p:spPr>
            <a:xfrm>
              <a:off x="7304292" y="3364930"/>
              <a:ext cx="838424" cy="794297"/>
            </a:xfrm>
            <a:prstGeom prst="rect">
              <a:avLst/>
            </a:prstGeom>
          </p:spPr>
        </p:pic>
        <p:sp>
          <p:nvSpPr>
            <p:cNvPr id="44" name="Прямоугольник 43"/>
            <p:cNvSpPr/>
            <p:nvPr/>
          </p:nvSpPr>
          <p:spPr>
            <a:xfrm>
              <a:off x="8142716" y="3512914"/>
              <a:ext cx="391025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Соглашение об академическом сотрудничестве и академическом обмене с 6 университетами СНГ</a:t>
              </a:r>
              <a:endParaRPr lang="ru-RU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 rot="5400000">
              <a:off x="7470416" y="3599491"/>
              <a:ext cx="480930" cy="307777"/>
            </a:xfrm>
            <a:prstGeom prst="rect">
              <a:avLst/>
            </a:prstGeom>
            <a:solidFill>
              <a:srgbClr val="8ECC48"/>
            </a:solidFill>
          </p:spPr>
          <p:txBody>
            <a:bodyPr wrap="square">
              <a:spAutoFit/>
            </a:bodyPr>
            <a:lstStyle/>
            <a:p>
              <a:endParaRPr lang="ru-RU" sz="14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7496891" y="1912282"/>
            <a:ext cx="463500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Белорусский государственный университет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Донецкий национальный университет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Евразийский национальный университет им. Л.Н. Гумилева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Ереванский государственный университет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Российско-Таджикский (Славянский) университет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Южно-Казахстанский государственный университет </a:t>
            </a:r>
            <a:br>
              <a:rPr lang="ru-RU" sz="1400" dirty="0"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им. М. </a:t>
            </a:r>
            <a:r>
              <a:rPr lang="ru-RU" sz="14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Ауезова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5DA28AD-CF0A-439F-B5B4-776A7F5EDC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1" t="42390" r="20744" b="9744"/>
          <a:stretch/>
        </p:blipFill>
        <p:spPr>
          <a:xfrm>
            <a:off x="6966878" y="3860974"/>
            <a:ext cx="3544370" cy="2653488"/>
          </a:xfrm>
          <a:prstGeom prst="flowChartConnector">
            <a:avLst/>
          </a:prstGeom>
        </p:spPr>
      </p:pic>
      <p:sp>
        <p:nvSpPr>
          <p:cNvPr id="50" name="Блок-схема: узел 49">
            <a:extLst>
              <a:ext uri="{FF2B5EF4-FFF2-40B4-BE49-F238E27FC236}">
                <a16:creationId xmlns:a16="http://schemas.microsoft.com/office/drawing/2014/main" id="{1C97C368-FF6B-4166-A29A-3D7F13297C40}"/>
              </a:ext>
            </a:extLst>
          </p:cNvPr>
          <p:cNvSpPr/>
          <p:nvPr/>
        </p:nvSpPr>
        <p:spPr>
          <a:xfrm>
            <a:off x="7765050" y="4304803"/>
            <a:ext cx="1975388" cy="1902277"/>
          </a:xfrm>
          <a:prstGeom prst="flowChartConnector">
            <a:avLst/>
          </a:prstGeom>
          <a:solidFill>
            <a:srgbClr val="EEF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9F2CC5B-2D61-4F0E-B0F3-8CDE6F090168}"/>
              </a:ext>
            </a:extLst>
          </p:cNvPr>
          <p:cNvSpPr/>
          <p:nvPr/>
        </p:nvSpPr>
        <p:spPr>
          <a:xfrm>
            <a:off x="7741084" y="4947020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направления</a:t>
            </a:r>
          </a:p>
          <a:p>
            <a:pPr algn="ctr"/>
            <a:r>
              <a:rPr lang="ru-RU" b="1" dirty="0"/>
              <a:t>сотрудничества</a:t>
            </a:r>
            <a:endParaRPr lang="ru-RU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976DB273-7514-4905-922B-354F9E1153FF}"/>
              </a:ext>
            </a:extLst>
          </p:cNvPr>
          <p:cNvSpPr/>
          <p:nvPr/>
        </p:nvSpPr>
        <p:spPr>
          <a:xfrm>
            <a:off x="5442416" y="4758810"/>
            <a:ext cx="216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19.04.06 </a:t>
            </a:r>
            <a:r>
              <a:rPr lang="ru-RU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Мехатроника</a:t>
            </a: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робототехника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00658D2C-F6D9-4AD7-A854-12EE861EECB9}"/>
              </a:ext>
            </a:extLst>
          </p:cNvPr>
          <p:cNvSpPr/>
          <p:nvPr/>
        </p:nvSpPr>
        <p:spPr>
          <a:xfrm>
            <a:off x="5978581" y="4087268"/>
            <a:ext cx="17864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38.04.01 Экономика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CABBA17A-4A8F-4617-A6F1-B7D8B9C59FF4}"/>
              </a:ext>
            </a:extLst>
          </p:cNvPr>
          <p:cNvSpPr/>
          <p:nvPr/>
        </p:nvSpPr>
        <p:spPr>
          <a:xfrm>
            <a:off x="10255689" y="4072436"/>
            <a:ext cx="2952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38.04.02 Менеджмент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BBA48D02-0F86-4CE5-A5AF-33080072E2A9}"/>
              </a:ext>
            </a:extLst>
          </p:cNvPr>
          <p:cNvSpPr/>
          <p:nvPr/>
        </p:nvSpPr>
        <p:spPr>
          <a:xfrm>
            <a:off x="10437853" y="4850357"/>
            <a:ext cx="1583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45.04.01 Филология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04F6B788-7C29-44D7-B290-C881D239394A}"/>
              </a:ext>
            </a:extLst>
          </p:cNvPr>
          <p:cNvSpPr/>
          <p:nvPr/>
        </p:nvSpPr>
        <p:spPr>
          <a:xfrm>
            <a:off x="6798671" y="3585636"/>
            <a:ext cx="382075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Потенциальное сотрудничество в области разработки магистерских программ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F457C8D-5CC0-4DA7-AD93-B11A2C8B8BD3}"/>
              </a:ext>
            </a:extLst>
          </p:cNvPr>
          <p:cNvSpPr/>
          <p:nvPr/>
        </p:nvSpPr>
        <p:spPr>
          <a:xfrm>
            <a:off x="305685" y="784093"/>
            <a:ext cx="628641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Реализуемое сотрудничество в области разработки магистерских программ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17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Стратегические партнеры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-1786071" y="3948157"/>
          <a:ext cx="4236374" cy="394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9A9643E-10EE-4FB9-9C83-6E64267C88C2}"/>
              </a:ext>
            </a:extLst>
          </p:cNvPr>
          <p:cNvSpPr/>
          <p:nvPr/>
        </p:nvSpPr>
        <p:spPr>
          <a:xfrm>
            <a:off x="3629032" y="973179"/>
            <a:ext cx="6553171" cy="97685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4AB3202-A9AF-43A0-8678-718C9CF3B46F}"/>
              </a:ext>
            </a:extLst>
          </p:cNvPr>
          <p:cNvSpPr/>
          <p:nvPr/>
        </p:nvSpPr>
        <p:spPr>
          <a:xfrm>
            <a:off x="765338" y="853109"/>
            <a:ext cx="5546686" cy="19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Критерии выбора зарубежного партнера - университета: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mbria" panose="02040503050406030204" pitchFamily="18" charset="0"/>
              <a:buChar char="‒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 500 мировых (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QS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mbria" panose="02040503050406030204" pitchFamily="18" charset="0"/>
              <a:buChar char="‒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 100 региональных рейтингов (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QS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mbria" panose="02040503050406030204" pitchFamily="18" charset="0"/>
              <a:buChar char="‒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 100 предметных рейтингов (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QS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mbria" panose="02040503050406030204" pitchFamily="18" charset="0"/>
              <a:buChar char="‒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 20 национальных рейтингов;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600056" y="1340768"/>
            <a:ext cx="4716857" cy="4680642"/>
            <a:chOff x="6600056" y="1340768"/>
            <a:chExt cx="4716857" cy="4680642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6" t="9733" r="10318" b="11767"/>
            <a:stretch/>
          </p:blipFill>
          <p:spPr>
            <a:xfrm>
              <a:off x="6600056" y="1340768"/>
              <a:ext cx="4716857" cy="4680642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6960096" y="2708920"/>
              <a:ext cx="1224136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500" b="1" dirty="0">
                  <a:latin typeface="Arial Narrow" panose="020B0606020202030204" pitchFamily="34" charset="0"/>
                </a:rPr>
                <a:t>13 </a:t>
              </a:r>
              <a:r>
                <a:rPr lang="ru-RU" sz="1500" dirty="0">
                  <a:latin typeface="Arial Narrow" panose="020B0606020202030204" pitchFamily="34" charset="0"/>
                </a:rPr>
                <a:t>работающих договоров с топ-вузами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8832304" y="1844824"/>
              <a:ext cx="129614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rial Narrow" panose="020B0606020202030204" pitchFamily="34" charset="0"/>
                </a:rPr>
                <a:t>26</a:t>
              </a:r>
              <a:r>
                <a:rPr lang="ru-RU" dirty="0">
                  <a:latin typeface="Arial Narrow" panose="020B0606020202030204" pitchFamily="34" charset="0"/>
                </a:rPr>
                <a:t> договоров с топ-вузами</a:t>
              </a:r>
              <a:endParaRPr lang="ru-RU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9768408" y="3789040"/>
              <a:ext cx="1224136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latin typeface="Arial Narrow" panose="020B0606020202030204" pitchFamily="34" charset="0"/>
                </a:rPr>
                <a:t>72 </a:t>
              </a:r>
              <a:r>
                <a:rPr lang="ru-RU" sz="1600" dirty="0">
                  <a:latin typeface="Arial Narrow" panose="020B0606020202030204" pitchFamily="34" charset="0"/>
                </a:rPr>
                <a:t>работающих соглашения</a:t>
              </a:r>
            </a:p>
            <a:p>
              <a:pPr algn="ctr"/>
              <a:endParaRPr lang="ru-RU" sz="1600" dirty="0">
                <a:latin typeface="Arial Narrow" panose="020B060602020203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752184" y="4581128"/>
              <a:ext cx="1224135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latin typeface="Arial Narrow" panose="020B0606020202030204" pitchFamily="34" charset="0"/>
                </a:rPr>
                <a:t>Более</a:t>
              </a:r>
            </a:p>
            <a:p>
              <a:pPr algn="ctr"/>
              <a:r>
                <a:rPr lang="ru-RU" sz="1600" b="1" dirty="0">
                  <a:latin typeface="Arial Narrow" panose="020B0606020202030204" pitchFamily="34" charset="0"/>
                </a:rPr>
                <a:t>160 </a:t>
              </a:r>
              <a:r>
                <a:rPr lang="ru-RU" sz="1600" dirty="0">
                  <a:latin typeface="Arial Narrow" panose="020B0606020202030204" pitchFamily="34" charset="0"/>
                </a:rPr>
                <a:t>соглашений</a:t>
              </a:r>
            </a:p>
            <a:p>
              <a:pPr algn="ctr"/>
              <a:endParaRPr lang="ru-RU" sz="1600" dirty="0"/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EC9654F-B0AC-4D56-A5D9-436C1C6F1D8E}"/>
              </a:ext>
            </a:extLst>
          </p:cNvPr>
          <p:cNvSpPr/>
          <p:nvPr/>
        </p:nvSpPr>
        <p:spPr>
          <a:xfrm>
            <a:off x="612067" y="3029750"/>
            <a:ext cx="6096000" cy="1983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Активная международная деятельность  и сотрудничество с ЮФУ в течение последних трёх лет: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mbria" panose="02040503050406030204" pitchFamily="18" charset="0"/>
              <a:buChar char="‒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академическая мобильность студентов и НПР;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mbria" panose="02040503050406030204" pitchFamily="18" charset="0"/>
              <a:buChar char="‒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совместные публикации;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mbria" panose="02040503050406030204" pitchFamily="18" charset="0"/>
              <a:buChar char="‒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совместные научные, образовательные, инновационные проекты.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926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4" t="69498" r="20932"/>
          <a:stretch/>
        </p:blipFill>
        <p:spPr>
          <a:xfrm rot="16200000">
            <a:off x="6970773" y="280900"/>
            <a:ext cx="1706267" cy="86409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3" t="69544"/>
          <a:stretch/>
        </p:blipFill>
        <p:spPr>
          <a:xfrm rot="16200000">
            <a:off x="7500157" y="-1071502"/>
            <a:ext cx="648072" cy="86409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18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Интернационализация исследований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448657" y="1227471"/>
            <a:ext cx="158417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Приоритетные направления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16" t="46261" r="64231" b="20033"/>
          <a:stretch/>
        </p:blipFill>
        <p:spPr>
          <a:xfrm>
            <a:off x="1847528" y="3068960"/>
            <a:ext cx="1080120" cy="2880320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1E0C872-E1F0-4E70-BE99-840F50D56D43}"/>
              </a:ext>
            </a:extLst>
          </p:cNvPr>
          <p:cNvSpPr/>
          <p:nvPr/>
        </p:nvSpPr>
        <p:spPr>
          <a:xfrm rot="16200000">
            <a:off x="642517" y="3604503"/>
            <a:ext cx="119645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Механизмы реализации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5538A0-CA4F-4952-9625-8B862C592A03}"/>
              </a:ext>
            </a:extLst>
          </p:cNvPr>
          <p:cNvSpPr txBox="1"/>
          <p:nvPr/>
        </p:nvSpPr>
        <p:spPr>
          <a:xfrm>
            <a:off x="2855640" y="30689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2018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2B05CA9-895F-43C7-A10E-07DD0459F020}"/>
              </a:ext>
            </a:extLst>
          </p:cNvPr>
          <p:cNvSpPr txBox="1"/>
          <p:nvPr/>
        </p:nvSpPr>
        <p:spPr>
          <a:xfrm>
            <a:off x="2855640" y="43651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2019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D4A28D-4A1A-4FAB-B9A2-48C8F3395971}"/>
              </a:ext>
            </a:extLst>
          </p:cNvPr>
          <p:cNvSpPr txBox="1"/>
          <p:nvPr/>
        </p:nvSpPr>
        <p:spPr>
          <a:xfrm>
            <a:off x="2855640" y="5589240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2019-</a:t>
            </a:r>
          </a:p>
          <a:p>
            <a:r>
              <a:rPr lang="ru-RU" dirty="0"/>
              <a:t>2020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78475241-2B52-47DB-AECA-A339B4CBCB86}"/>
              </a:ext>
            </a:extLst>
          </p:cNvPr>
          <p:cNvSpPr/>
          <p:nvPr/>
        </p:nvSpPr>
        <p:spPr>
          <a:xfrm>
            <a:off x="4013342" y="1798398"/>
            <a:ext cx="72315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участия в международных инфраструктурных проектах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53616FD-C93E-4FD1-9BC4-1C68632FDE5D}"/>
              </a:ext>
            </a:extLst>
          </p:cNvPr>
          <p:cNvSpPr/>
          <p:nvPr/>
        </p:nvSpPr>
        <p:spPr>
          <a:xfrm>
            <a:off x="3339538" y="1027938"/>
            <a:ext cx="73869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внутриуниверситетской  интернационализированной среды исследований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7D5149BA-3827-4DA6-992C-1FBAF5E287C8}"/>
              </a:ext>
            </a:extLst>
          </p:cNvPr>
          <p:cNvSpPr/>
          <p:nvPr/>
        </p:nvSpPr>
        <p:spPr>
          <a:xfrm>
            <a:off x="5087888" y="1397486"/>
            <a:ext cx="3701654" cy="350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Интернационализация кадрового состава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689" y="1165394"/>
            <a:ext cx="1062951" cy="933404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9351F9E3-3629-494C-8D02-E1630376A386}"/>
              </a:ext>
            </a:extLst>
          </p:cNvPr>
          <p:cNvSpPr/>
          <p:nvPr/>
        </p:nvSpPr>
        <p:spPr>
          <a:xfrm>
            <a:off x="3791744" y="3068960"/>
            <a:ext cx="3647152" cy="317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Гранты ЮФУ  для поступающих в аспирантуру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A6DFA9F7-2790-45F0-84C5-62AC21D9CD68}"/>
              </a:ext>
            </a:extLst>
          </p:cNvPr>
          <p:cNvSpPr/>
          <p:nvPr/>
        </p:nvSpPr>
        <p:spPr>
          <a:xfrm>
            <a:off x="3719450" y="4180296"/>
            <a:ext cx="6627136" cy="317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языковых компетенций НПР (Проект дорожной карты) 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D29FCA30-A9AD-493B-B0E2-3031481802C6}"/>
              </a:ext>
            </a:extLst>
          </p:cNvPr>
          <p:cNvSpPr/>
          <p:nvPr/>
        </p:nvSpPr>
        <p:spPr>
          <a:xfrm>
            <a:off x="3704669" y="4842068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 механизмов работы с удаленными  электронными коллекциями, базами данных  и т.д.  (</a:t>
            </a:r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репозиторий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5EF5572-20B5-466F-BF62-57B7316CBF45}"/>
              </a:ext>
            </a:extLst>
          </p:cNvPr>
          <p:cNvSpPr/>
          <p:nvPr/>
        </p:nvSpPr>
        <p:spPr>
          <a:xfrm>
            <a:off x="3719450" y="3726324"/>
            <a:ext cx="7992888" cy="317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доступа к </a:t>
            </a:r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наукометрическим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базам</a:t>
            </a:r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 (</a:t>
            </a:r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Dimensions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E329E47-EED4-4E7F-B5AD-EA94AD85D59B}"/>
              </a:ext>
            </a:extLst>
          </p:cNvPr>
          <p:cNvSpPr/>
          <p:nvPr/>
        </p:nvSpPr>
        <p:spPr>
          <a:xfrm>
            <a:off x="3719450" y="3939010"/>
            <a:ext cx="6912768" cy="317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Приглашение </a:t>
            </a:r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постдоков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DA700413-EDD0-4E31-92DA-710FC4DBD591}"/>
              </a:ext>
            </a:extLst>
          </p:cNvPr>
          <p:cNvSpPr/>
          <p:nvPr/>
        </p:nvSpPr>
        <p:spPr>
          <a:xfrm>
            <a:off x="3719450" y="4396320"/>
            <a:ext cx="8094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и развитие международных научных лабораторий (приглашение ведущих ученых)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C77B024D-F69A-486E-82A7-94D3A06C370D}"/>
              </a:ext>
            </a:extLst>
          </p:cNvPr>
          <p:cNvSpPr/>
          <p:nvPr/>
        </p:nvSpPr>
        <p:spPr>
          <a:xfrm>
            <a:off x="3719450" y="4612344"/>
            <a:ext cx="60242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аспирантуры (гранты РФФИ «Аспирантура»)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5" t="69068" r="41577"/>
          <a:stretch/>
        </p:blipFill>
        <p:spPr>
          <a:xfrm rot="16200000">
            <a:off x="7463868" y="1628799"/>
            <a:ext cx="720080" cy="8640961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A41188A1-9648-4ABE-A0D1-4DACEAF39615}"/>
              </a:ext>
            </a:extLst>
          </p:cNvPr>
          <p:cNvSpPr/>
          <p:nvPr/>
        </p:nvSpPr>
        <p:spPr>
          <a:xfrm>
            <a:off x="3503712" y="5589240"/>
            <a:ext cx="9361040" cy="317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Приглашение в университет ведущих зарубежных исследователей в качестве визит-профессоров 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6587ABB-FA6D-4C9C-8E77-6AE2BFF58666}"/>
              </a:ext>
            </a:extLst>
          </p:cNvPr>
          <p:cNvSpPr/>
          <p:nvPr/>
        </p:nvSpPr>
        <p:spPr>
          <a:xfrm>
            <a:off x="3503712" y="5877272"/>
            <a:ext cx="8296066" cy="31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проектного офиса анализа и прогноза</a:t>
            </a:r>
          </a:p>
        </p:txBody>
      </p:sp>
    </p:spTree>
    <p:extLst>
      <p:ext uri="{BB962C8B-B14F-4D97-AF65-F5344CB8AC3E}">
        <p14:creationId xmlns:p14="http://schemas.microsoft.com/office/powerpoint/2010/main" val="1351131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19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Привлечение в ЮФУ визит-профессоров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C77B024D-F69A-486E-82A7-94D3A06C370D}"/>
              </a:ext>
            </a:extLst>
          </p:cNvPr>
          <p:cNvSpPr/>
          <p:nvPr/>
        </p:nvSpPr>
        <p:spPr>
          <a:xfrm>
            <a:off x="3719736" y="4603052"/>
            <a:ext cx="60242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аспирантуры (гранты РФФИ «Аспирантура»)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6587ABB-FA6D-4C9C-8E77-6AE2BFF58666}"/>
              </a:ext>
            </a:extLst>
          </p:cNvPr>
          <p:cNvSpPr/>
          <p:nvPr/>
        </p:nvSpPr>
        <p:spPr>
          <a:xfrm>
            <a:off x="3503712" y="5877272"/>
            <a:ext cx="8296066" cy="31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проектного офиса анализа и прогноза</a:t>
            </a:r>
          </a:p>
        </p:txBody>
      </p:sp>
      <p:graphicFrame>
        <p:nvGraphicFramePr>
          <p:cNvPr id="31" name="Диаграмма 30">
            <a:extLst>
              <a:ext uri="{FF2B5EF4-FFF2-40B4-BE49-F238E27FC236}">
                <a16:creationId xmlns:a16="http://schemas.microsoft.com/office/drawing/2014/main" id="{46F3A993-0519-4AFC-9602-EB8D3D3442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8498777"/>
              </p:ext>
            </p:extLst>
          </p:nvPr>
        </p:nvGraphicFramePr>
        <p:xfrm>
          <a:off x="1415480" y="1052736"/>
          <a:ext cx="9000999" cy="4879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7EB1D04-4949-463D-BEEE-B306B61020AD}"/>
              </a:ext>
            </a:extLst>
          </p:cNvPr>
          <p:cNvSpPr txBox="1"/>
          <p:nvPr/>
        </p:nvSpPr>
        <p:spPr>
          <a:xfrm>
            <a:off x="7248128" y="908720"/>
            <a:ext cx="516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 лаборатории созданы в рамках Мега-грантов</a:t>
            </a:r>
          </a:p>
        </p:txBody>
      </p:sp>
    </p:spTree>
    <p:extLst>
      <p:ext uri="{BB962C8B-B14F-4D97-AF65-F5344CB8AC3E}">
        <p14:creationId xmlns:p14="http://schemas.microsoft.com/office/powerpoint/2010/main" val="73278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2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Основные направления интернационализации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-1786071" y="3948157"/>
          <a:ext cx="4236374" cy="394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8" name="Схема 17"/>
          <p:cNvGraphicFramePr>
            <a:graphicFrameLocks/>
          </p:cNvGraphicFramePr>
          <p:nvPr/>
        </p:nvGraphicFramePr>
        <p:xfrm>
          <a:off x="1775520" y="548680"/>
          <a:ext cx="8500089" cy="2909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0" name="Схема 19"/>
          <p:cNvGraphicFramePr/>
          <p:nvPr/>
        </p:nvGraphicFramePr>
        <p:xfrm>
          <a:off x="2999656" y="2924944"/>
          <a:ext cx="7659928" cy="3420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927648" y="1484784"/>
            <a:ext cx="75440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Направления: Программа развития Южного федерального университета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45EB0BB-BD18-4500-97B0-38207E18587A}"/>
              </a:ext>
            </a:extLst>
          </p:cNvPr>
          <p:cNvSpPr/>
          <p:nvPr/>
        </p:nvSpPr>
        <p:spPr>
          <a:xfrm>
            <a:off x="191345" y="764704"/>
            <a:ext cx="12000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Интернационализация университета - </a:t>
            </a:r>
            <a:r>
              <a:rPr lang="ru-RU" dirty="0"/>
              <a:t>внедрение международного измерения во все виды деятельности университета с целью повышения качества обучения и научных исследований, а также внесения вклада в развитие общества </a:t>
            </a:r>
          </a:p>
        </p:txBody>
      </p:sp>
    </p:spTree>
    <p:extLst>
      <p:ext uri="{BB962C8B-B14F-4D97-AF65-F5344CB8AC3E}">
        <p14:creationId xmlns:p14="http://schemas.microsoft.com/office/powerpoint/2010/main" val="536051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20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Повышение международной репутации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-1786071" y="3948157"/>
          <a:ext cx="4236374" cy="394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t="14063" r="74211" b="69928"/>
          <a:stretch/>
        </p:blipFill>
        <p:spPr>
          <a:xfrm>
            <a:off x="479376" y="1700808"/>
            <a:ext cx="531160" cy="4505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1" t="14400" r="51629" b="69928"/>
          <a:stretch/>
        </p:blipFill>
        <p:spPr>
          <a:xfrm>
            <a:off x="479376" y="2564904"/>
            <a:ext cx="532800" cy="458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5" t="14063" r="29216" b="69928"/>
          <a:stretch/>
        </p:blipFill>
        <p:spPr>
          <a:xfrm>
            <a:off x="479376" y="3460315"/>
            <a:ext cx="532800" cy="464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7" t="13726" r="6128" b="69590"/>
          <a:stretch/>
        </p:blipFill>
        <p:spPr>
          <a:xfrm>
            <a:off x="767408" y="4437112"/>
            <a:ext cx="532800" cy="470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41700" r="74211" b="41785"/>
          <a:stretch/>
        </p:blipFill>
        <p:spPr>
          <a:xfrm>
            <a:off x="5818624" y="1772816"/>
            <a:ext cx="532800" cy="462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1" t="41532" r="51629" b="41953"/>
          <a:stretch/>
        </p:blipFill>
        <p:spPr>
          <a:xfrm>
            <a:off x="5818624" y="3068960"/>
            <a:ext cx="532800" cy="4834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5" t="42037" r="28710" b="41785"/>
          <a:stretch/>
        </p:blipFill>
        <p:spPr>
          <a:xfrm>
            <a:off x="5818624" y="4509120"/>
            <a:ext cx="532800" cy="45668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983432" y="1772816"/>
            <a:ext cx="4195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офиса маркетинга и коммуникаций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55440" y="2420888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высококачественной печатной и цифровой продукции об университете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322680" y="1700808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квалифицированных волонтеров и экскурсоводов  по кампусу для представления университета;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322680" y="2996952"/>
            <a:ext cx="587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крупных международных мероприятий с привлечением ведущих экспертов мирового класса и зарубежных партнеров;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394688" y="4437112"/>
            <a:ext cx="5807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ежегодных тематических мероприятий: Международная неделя. День партнерских вузов, Фестиваль науки.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415479" y="4365104"/>
            <a:ext cx="4175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Arial Narrow" panose="020B0606020202030204" pitchFamily="34" charset="0"/>
              </a:rPr>
              <a:t>Зарубежные командировки – продвижение бренда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055440" y="3501008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latin typeface="Arial Narrow" panose="020B0606020202030204" pitchFamily="34" charset="0"/>
              </a:rPr>
              <a:t>Образовательные выставки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51385" y="980728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ПРОДВИЖЕНИЕ ИНФОРМАЦИИ ОБ УНИВЕРСИТЕТЕ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023992" y="980728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В РАМКАХ МЕЖДУНАРОДНЫХ МЕРОПРИЯТИЙ</a:t>
            </a:r>
            <a:endParaRPr lang="ru-RU" b="1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591175" y="1124744"/>
            <a:ext cx="0" cy="453650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479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21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8653" y="14448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Сервисы и решения по сопровождению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-1786071" y="3948157"/>
          <a:ext cx="4236374" cy="394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Объект 2">
            <a:extLst>
              <a:ext uri="{FF2B5EF4-FFF2-40B4-BE49-F238E27FC236}">
                <a16:creationId xmlns:a16="http://schemas.microsoft.com/office/drawing/2014/main" id="{22940401-168A-4839-AACC-23CB1F1CEDA6}"/>
              </a:ext>
            </a:extLst>
          </p:cNvPr>
          <p:cNvSpPr txBox="1">
            <a:spLocks/>
          </p:cNvSpPr>
          <p:nvPr/>
        </p:nvSpPr>
        <p:spPr>
          <a:xfrm>
            <a:off x="335360" y="4869160"/>
            <a:ext cx="114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2063552" y="980728"/>
            <a:ext cx="5256584" cy="5161800"/>
            <a:chOff x="2063552" y="980728"/>
            <a:chExt cx="5256584" cy="5161800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4000"/>
                      </a14:imgEffect>
                      <a14:imgEffect>
                        <a14:brightnessContrast contras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2" t="29230" r="16408" b="23415"/>
            <a:stretch/>
          </p:blipFill>
          <p:spPr>
            <a:xfrm>
              <a:off x="2135560" y="980728"/>
              <a:ext cx="3600400" cy="5161800"/>
            </a:xfrm>
            <a:prstGeom prst="rect">
              <a:avLst/>
            </a:prstGeom>
          </p:spPr>
        </p:pic>
        <p:sp>
          <p:nvSpPr>
            <p:cNvPr id="32" name="Прямоугольник 31"/>
            <p:cNvSpPr/>
            <p:nvPr/>
          </p:nvSpPr>
          <p:spPr>
            <a:xfrm>
              <a:off x="2063552" y="2852936"/>
              <a:ext cx="1512168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799856" y="3284984"/>
              <a:ext cx="252028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999656" y="5229200"/>
            <a:ext cx="763284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/>
              <a:t>Развитие благоприятной информационной среды на территории университета (двуязычность, система информирования, социальные сети)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55840" y="1124744"/>
            <a:ext cx="3541547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000" b="1" dirty="0"/>
              <a:t>Развитие института кураторов</a:t>
            </a:r>
          </a:p>
          <a:p>
            <a:r>
              <a:rPr lang="ru-RU" sz="2000" b="1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59896" y="2492896"/>
            <a:ext cx="6096000" cy="10156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sz="2000" b="1" dirty="0"/>
              <a:t>Развитие сервиса психолого-педагогического сопровождения иностранных обучающихся</a:t>
            </a:r>
          </a:p>
          <a:p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06483" y="4207133"/>
            <a:ext cx="6096000" cy="70788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sz="2000" b="1" dirty="0"/>
              <a:t>Развитие сервиса социально –культурной адаптации НПР и студентов</a:t>
            </a:r>
          </a:p>
        </p:txBody>
      </p:sp>
    </p:spTree>
    <p:extLst>
      <p:ext uri="{BB962C8B-B14F-4D97-AF65-F5344CB8AC3E}">
        <p14:creationId xmlns:p14="http://schemas.microsoft.com/office/powerpoint/2010/main" val="165582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4FECE-9EF1-4817-9796-C353D8E87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39E-AB12-4ACF-9150-F74F80AD5A7D}" type="slidenum">
              <a:rPr lang="ru-RU" smtClean="0"/>
              <a:pPr/>
              <a:t>22</a:t>
            </a:fld>
            <a:endParaRPr lang="ru-RU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2B9980AD-B3D1-41B2-A03C-B625171595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7912545"/>
              </p:ext>
            </p:extLst>
          </p:nvPr>
        </p:nvGraphicFramePr>
        <p:xfrm>
          <a:off x="478768" y="136525"/>
          <a:ext cx="11234464" cy="6499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83335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korik\Desktop\флаеры. афишы и дерьмо\преза_2.png"/>
          <p:cNvPicPr>
            <a:picLocks noChangeAspect="1" noChangeArrowheads="1"/>
          </p:cNvPicPr>
          <p:nvPr/>
        </p:nvPicPr>
        <p:blipFill rotWithShape="1">
          <a:blip r:embed="rId2" cstate="print">
            <a:lum bright="56000" contrast="-49000"/>
          </a:blip>
          <a:srcRect t="12507" r="793" b="61822"/>
          <a:stretch/>
        </p:blipFill>
        <p:spPr bwMode="auto">
          <a:xfrm>
            <a:off x="263352" y="1556792"/>
            <a:ext cx="121920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7599" y="3515"/>
            <a:ext cx="223680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Прямоугольник 5"/>
          <p:cNvSpPr>
            <a:spLocks noChangeArrowheads="1"/>
          </p:cNvSpPr>
          <p:nvPr/>
        </p:nvSpPr>
        <p:spPr bwMode="auto">
          <a:xfrm>
            <a:off x="551384" y="3356992"/>
            <a:ext cx="11212627" cy="285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733" b="1" dirty="0">
                <a:solidFill>
                  <a:schemeClr val="tx2"/>
                </a:solidFill>
                <a:cs typeface="Times New Roman" pitchFamily="18" charset="0"/>
              </a:rPr>
              <a:t>БЛАГОДАРЮ ЗА ВНИМАНИЕ!</a:t>
            </a:r>
          </a:p>
          <a:p>
            <a:pPr algn="ctr" eaLnBrk="1" hangingPunct="1"/>
            <a:endParaRPr lang="ru-RU" altLang="ru-RU" dirty="0">
              <a:solidFill>
                <a:schemeClr val="tx2"/>
              </a:solidFill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344006, Ростов-на-Дону, ул. Б. Садовая, 105/42</a:t>
            </a:r>
          </a:p>
          <a:p>
            <a:pPr algn="ctr">
              <a:spcBef>
                <a:spcPct val="0"/>
              </a:spcBef>
            </a:pPr>
            <a: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тел.: 8 (863) 218-40-86</a:t>
            </a:r>
          </a:p>
          <a:p>
            <a:pPr algn="ctr">
              <a:spcBef>
                <a:spcPct val="0"/>
              </a:spcBef>
            </a:pPr>
            <a:r>
              <a:rPr lang="en-US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elmuhanov@sfedu.ru</a:t>
            </a:r>
            <a:r>
              <a:rPr lang="en-US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2400" dirty="0">
              <a:solidFill>
                <a:schemeClr val="tx2"/>
              </a:solidFill>
              <a:cs typeface="Times New Roman" pitchFamily="18" charset="0"/>
            </a:endParaRPr>
          </a:p>
          <a:p>
            <a:pPr algn="ctr"/>
            <a:r>
              <a:rPr lang="ru-RU" altLang="ru-RU" sz="28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endParaRPr lang="ru-RU" altLang="ru-RU" sz="2400" dirty="0">
              <a:solidFill>
                <a:schemeClr val="tx2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71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Выноска: стрелка вверх 74">
            <a:extLst>
              <a:ext uri="{FF2B5EF4-FFF2-40B4-BE49-F238E27FC236}">
                <a16:creationId xmlns:a16="http://schemas.microsoft.com/office/drawing/2014/main" id="{73FF62A0-4F14-400C-AE5A-39A9EA0651FD}"/>
              </a:ext>
            </a:extLst>
          </p:cNvPr>
          <p:cNvSpPr/>
          <p:nvPr/>
        </p:nvSpPr>
        <p:spPr>
          <a:xfrm flipV="1">
            <a:off x="646838" y="2298940"/>
            <a:ext cx="10944614" cy="1292785"/>
          </a:xfrm>
          <a:prstGeom prst="upArrowCallout">
            <a:avLst/>
          </a:prstGeom>
          <a:solidFill>
            <a:srgbClr val="B79B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Выноска: стрелка вверх 73">
            <a:extLst>
              <a:ext uri="{FF2B5EF4-FFF2-40B4-BE49-F238E27FC236}">
                <a16:creationId xmlns:a16="http://schemas.microsoft.com/office/drawing/2014/main" id="{547C7886-796C-4BD9-BD9A-0FBCCD378FEE}"/>
              </a:ext>
            </a:extLst>
          </p:cNvPr>
          <p:cNvSpPr/>
          <p:nvPr/>
        </p:nvSpPr>
        <p:spPr>
          <a:xfrm>
            <a:off x="658018" y="3559924"/>
            <a:ext cx="10944614" cy="1383381"/>
          </a:xfrm>
          <a:prstGeom prst="upArrowCallout">
            <a:avLst/>
          </a:prstGeom>
          <a:solidFill>
            <a:srgbClr val="A47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Shape 41">
            <a:extLst>
              <a:ext uri="{FF2B5EF4-FFF2-40B4-BE49-F238E27FC236}">
                <a16:creationId xmlns:a16="http://schemas.microsoft.com/office/drawing/2014/main" id="{1F73A326-A289-4C37-863A-D91D11F78648}"/>
              </a:ext>
            </a:extLst>
          </p:cNvPr>
          <p:cNvSpPr/>
          <p:nvPr/>
        </p:nvSpPr>
        <p:spPr>
          <a:xfrm>
            <a:off x="739859" y="883310"/>
            <a:ext cx="10712282" cy="1060570"/>
          </a:xfrm>
          <a:prstGeom prst="leftRightRibbon">
            <a:avLst/>
          </a:prstGeom>
          <a:solidFill>
            <a:srgbClr val="2781B3"/>
          </a:solidFill>
          <a:ln>
            <a:solidFill>
              <a:srgbClr val="4E9EC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Гибридная модель интернационализации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-1786071" y="3948157"/>
          <a:ext cx="4236374" cy="394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7C9C8EB-7B99-442F-92F6-24338F9E5081}"/>
              </a:ext>
            </a:extLst>
          </p:cNvPr>
          <p:cNvGrpSpPr/>
          <p:nvPr/>
        </p:nvGrpSpPr>
        <p:grpSpPr>
          <a:xfrm>
            <a:off x="1628326" y="1046041"/>
            <a:ext cx="9782946" cy="745147"/>
            <a:chOff x="3422279" y="390956"/>
            <a:chExt cx="3745177" cy="1304008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66C380E8-EF64-45EA-9392-75D127840CEC}"/>
                </a:ext>
              </a:extLst>
            </p:cNvPr>
            <p:cNvSpPr/>
            <p:nvPr/>
          </p:nvSpPr>
          <p:spPr>
            <a:xfrm>
              <a:off x="3422279" y="390956"/>
              <a:ext cx="1843081" cy="1094678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965605-7AD1-44E3-8B38-485D531B2E42}"/>
                </a:ext>
              </a:extLst>
            </p:cNvPr>
            <p:cNvSpPr txBox="1"/>
            <p:nvPr/>
          </p:nvSpPr>
          <p:spPr>
            <a:xfrm>
              <a:off x="5324375" y="600286"/>
              <a:ext cx="1843081" cy="1094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7564" rIns="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900" kern="1200" dirty="0">
                  <a:solidFill>
                    <a:schemeClr val="bg1"/>
                  </a:solidFill>
                </a:rPr>
                <a:t>Англоязычная образовательная среда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26FBAF2-A27B-4227-B6D9-8C0BFA5BD929}"/>
              </a:ext>
            </a:extLst>
          </p:cNvPr>
          <p:cNvGrpSpPr/>
          <p:nvPr/>
        </p:nvGrpSpPr>
        <p:grpSpPr>
          <a:xfrm>
            <a:off x="1362150" y="1011306"/>
            <a:ext cx="4327565" cy="625530"/>
            <a:chOff x="5544615" y="748402"/>
            <a:chExt cx="2178187" cy="1094678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72F3E7AC-A9C6-4496-8FD3-51AA79A23501}"/>
                </a:ext>
              </a:extLst>
            </p:cNvPr>
            <p:cNvSpPr/>
            <p:nvPr/>
          </p:nvSpPr>
          <p:spPr>
            <a:xfrm>
              <a:off x="5544615" y="748402"/>
              <a:ext cx="2178187" cy="1094678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046AEE-87E1-4E32-8091-129C90A2A273}"/>
                </a:ext>
              </a:extLst>
            </p:cNvPr>
            <p:cNvSpPr txBox="1"/>
            <p:nvPr/>
          </p:nvSpPr>
          <p:spPr>
            <a:xfrm>
              <a:off x="5544615" y="748402"/>
              <a:ext cx="2178187" cy="1094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7564" rIns="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900" kern="1200" dirty="0">
                  <a:solidFill>
                    <a:schemeClr val="bg1"/>
                  </a:solidFill>
                </a:rPr>
                <a:t>Русскоязычная образовательная среда</a:t>
              </a:r>
            </a:p>
          </p:txBody>
        </p:sp>
      </p:grp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855B3FD-D70C-497A-9944-078123B27625}"/>
              </a:ext>
            </a:extLst>
          </p:cNvPr>
          <p:cNvSpPr/>
          <p:nvPr/>
        </p:nvSpPr>
        <p:spPr>
          <a:xfrm>
            <a:off x="1844676" y="1890273"/>
            <a:ext cx="1688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Обучающиеся из СНГ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C2F9CE5F-4E74-4CDA-9E6C-A169B8D6495B}"/>
              </a:ext>
            </a:extLst>
          </p:cNvPr>
          <p:cNvSpPr/>
          <p:nvPr/>
        </p:nvSpPr>
        <p:spPr>
          <a:xfrm>
            <a:off x="1048854" y="5160059"/>
            <a:ext cx="4327565" cy="625530"/>
          </a:xfrm>
          <a:prstGeom prst="rect">
            <a:avLst/>
          </a:pr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5B7B8F1-15FF-43A2-B558-853ADF8249A1}"/>
              </a:ext>
            </a:extLst>
          </p:cNvPr>
          <p:cNvSpPr/>
          <p:nvPr/>
        </p:nvSpPr>
        <p:spPr>
          <a:xfrm>
            <a:off x="6784867" y="4603153"/>
            <a:ext cx="49584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Проекты по актуальным тематикам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A19C86F1-A3E5-4A21-8D60-9448A11A84B9}"/>
              </a:ext>
            </a:extLst>
          </p:cNvPr>
          <p:cNvSpPr/>
          <p:nvPr/>
        </p:nvSpPr>
        <p:spPr>
          <a:xfrm>
            <a:off x="1318082" y="4256384"/>
            <a:ext cx="49584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Привлечение </a:t>
            </a:r>
            <a:r>
              <a:rPr lang="ru-RU" sz="1400" b="1" dirty="0" err="1"/>
              <a:t>постдоков</a:t>
            </a:r>
            <a:r>
              <a:rPr lang="ru-RU" sz="1400" b="1" dirty="0"/>
              <a:t> и визит-профессоров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3151D23-1B75-437C-A792-575D72C06C3C}"/>
              </a:ext>
            </a:extLst>
          </p:cNvPr>
          <p:cNvSpPr/>
          <p:nvPr/>
        </p:nvSpPr>
        <p:spPr>
          <a:xfrm>
            <a:off x="5849064" y="4249910"/>
            <a:ext cx="5554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Поддержка участия в международных инфраструктурных проектах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5E951E-D08D-4BE4-977C-36C09E21928B}"/>
              </a:ext>
            </a:extLst>
          </p:cNvPr>
          <p:cNvSpPr/>
          <p:nvPr/>
        </p:nvSpPr>
        <p:spPr>
          <a:xfrm>
            <a:off x="4075962" y="3393306"/>
            <a:ext cx="7476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Сервисы и среда</a:t>
            </a:r>
          </a:p>
        </p:txBody>
      </p:sp>
      <p:sp>
        <p:nvSpPr>
          <p:cNvPr id="61" name="Shape 60">
            <a:extLst>
              <a:ext uri="{FF2B5EF4-FFF2-40B4-BE49-F238E27FC236}">
                <a16:creationId xmlns:a16="http://schemas.microsoft.com/office/drawing/2014/main" id="{6AD00C9B-5F02-4D35-A1EC-9BF950B788C6}"/>
              </a:ext>
            </a:extLst>
          </p:cNvPr>
          <p:cNvSpPr/>
          <p:nvPr/>
        </p:nvSpPr>
        <p:spPr>
          <a:xfrm>
            <a:off x="700845" y="5136941"/>
            <a:ext cx="10712282" cy="1060570"/>
          </a:xfrm>
          <a:prstGeom prst="leftRightRibbon">
            <a:avLst/>
          </a:prstGeom>
          <a:solidFill>
            <a:srgbClr val="2781B3"/>
          </a:solidFill>
          <a:ln>
            <a:solidFill>
              <a:srgbClr val="4E9EC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248B86-B415-4843-9A3E-F2D57E213700}"/>
              </a:ext>
            </a:extLst>
          </p:cNvPr>
          <p:cNvSpPr txBox="1"/>
          <p:nvPr/>
        </p:nvSpPr>
        <p:spPr>
          <a:xfrm>
            <a:off x="6333619" y="5427748"/>
            <a:ext cx="4814395" cy="625530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67564" rIns="0" bIns="7239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kern="1200" dirty="0">
                <a:solidFill>
                  <a:schemeClr val="bg1"/>
                </a:solidFill>
              </a:rPr>
              <a:t>Иноязычная научная среда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726CEBA-C38E-4B30-920B-36D88B0063FC}"/>
              </a:ext>
            </a:extLst>
          </p:cNvPr>
          <p:cNvSpPr/>
          <p:nvPr/>
        </p:nvSpPr>
        <p:spPr>
          <a:xfrm>
            <a:off x="1318400" y="4608722"/>
            <a:ext cx="49584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Проекты в интересах региона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87B0D9B-6F62-4084-9B38-FDEA5F37048E}"/>
              </a:ext>
            </a:extLst>
          </p:cNvPr>
          <p:cNvSpPr txBox="1"/>
          <p:nvPr/>
        </p:nvSpPr>
        <p:spPr>
          <a:xfrm>
            <a:off x="1043988" y="5226062"/>
            <a:ext cx="4814395" cy="625530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67564" rIns="0" bIns="7239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kern="1200" dirty="0">
                <a:solidFill>
                  <a:schemeClr val="bg1"/>
                </a:solidFill>
              </a:rPr>
              <a:t>Англоязычная научная среда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40151E21-C746-4484-A1FA-34E486FE569C}"/>
              </a:ext>
            </a:extLst>
          </p:cNvPr>
          <p:cNvSpPr/>
          <p:nvPr/>
        </p:nvSpPr>
        <p:spPr>
          <a:xfrm>
            <a:off x="607789" y="2500719"/>
            <a:ext cx="3730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Русскоязычные образовательные программы </a:t>
            </a:r>
          </a:p>
          <a:p>
            <a:r>
              <a:rPr lang="ru-RU" sz="1400" dirty="0"/>
              <a:t>Привычная социально-культурная среда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66E06FA-1647-4B80-938A-2FDC9B14BF03}"/>
              </a:ext>
            </a:extLst>
          </p:cNvPr>
          <p:cNvSpPr/>
          <p:nvPr/>
        </p:nvSpPr>
        <p:spPr>
          <a:xfrm>
            <a:off x="8816701" y="2500719"/>
            <a:ext cx="28833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Программы , преподаваемые на иностранном языке (английском)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072CBB12-C7DE-49A8-B68A-B08CCA1DD4AE}"/>
              </a:ext>
            </a:extLst>
          </p:cNvPr>
          <p:cNvSpPr/>
          <p:nvPr/>
        </p:nvSpPr>
        <p:spPr>
          <a:xfrm>
            <a:off x="4363332" y="2464118"/>
            <a:ext cx="4263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dirty="0"/>
              <a:t>Русскоязычные образовательные программы , но после целевого обучения русскому языку на </a:t>
            </a:r>
            <a:r>
              <a:rPr lang="ru-RU" sz="1400" dirty="0" err="1"/>
              <a:t>подфаке</a:t>
            </a:r>
            <a:endParaRPr lang="ru-RU" sz="1400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8A07AA0D-DE6F-4665-91B6-E8A34C7AD059}"/>
              </a:ext>
            </a:extLst>
          </p:cNvPr>
          <p:cNvSpPr/>
          <p:nvPr/>
        </p:nvSpPr>
        <p:spPr>
          <a:xfrm>
            <a:off x="7643911" y="1884172"/>
            <a:ext cx="279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Обучающиеся из дальнего зарубежья</a:t>
            </a: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B396DC5D-0C9A-4952-BAE4-BA473113B9D3}"/>
              </a:ext>
            </a:extLst>
          </p:cNvPr>
          <p:cNvSpPr/>
          <p:nvPr/>
        </p:nvSpPr>
        <p:spPr>
          <a:xfrm rot="16200000">
            <a:off x="-1758221" y="3237455"/>
            <a:ext cx="4180674" cy="460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Партнеры из РФ и стран СНГ</a:t>
            </a: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E82E752A-D99A-4E27-950E-643ED60A3CAF}"/>
              </a:ext>
            </a:extLst>
          </p:cNvPr>
          <p:cNvSpPr/>
          <p:nvPr/>
        </p:nvSpPr>
        <p:spPr>
          <a:xfrm rot="5400000">
            <a:off x="10216063" y="3388545"/>
            <a:ext cx="3371451" cy="429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Дальнее зарубежье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AE95DFA-2672-41A1-8EDC-128DE95B34FE}"/>
              </a:ext>
            </a:extLst>
          </p:cNvPr>
          <p:cNvSpPr/>
          <p:nvPr/>
        </p:nvSpPr>
        <p:spPr>
          <a:xfrm>
            <a:off x="6276573" y="3371556"/>
            <a:ext cx="7476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Сервисы и среда</a:t>
            </a:r>
          </a:p>
        </p:txBody>
      </p:sp>
    </p:spTree>
    <p:extLst>
      <p:ext uri="{BB962C8B-B14F-4D97-AF65-F5344CB8AC3E}">
        <p14:creationId xmlns:p14="http://schemas.microsoft.com/office/powerpoint/2010/main" val="2924573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9A9643E-10EE-4FB9-9C83-6E64267C88C2}"/>
              </a:ext>
            </a:extLst>
          </p:cNvPr>
          <p:cNvSpPr/>
          <p:nvPr/>
        </p:nvSpPr>
        <p:spPr>
          <a:xfrm>
            <a:off x="3947435" y="973179"/>
            <a:ext cx="6553171" cy="97685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0" t="75068" r="11689" b="20551"/>
          <a:stretch/>
        </p:blipFill>
        <p:spPr>
          <a:xfrm rot="21419272">
            <a:off x="4908748" y="895174"/>
            <a:ext cx="2233164" cy="30658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0" t="75068" r="11689" b="20551"/>
          <a:stretch/>
        </p:blipFill>
        <p:spPr>
          <a:xfrm rot="21419272">
            <a:off x="4908747" y="2047302"/>
            <a:ext cx="2233164" cy="30658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47915"/>
              </p:ext>
            </p:extLst>
          </p:nvPr>
        </p:nvGraphicFramePr>
        <p:xfrm>
          <a:off x="2814003" y="764704"/>
          <a:ext cx="6912768" cy="3604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1924490667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450957542"/>
                    </a:ext>
                  </a:extLst>
                </a:gridCol>
              </a:tblGrid>
              <a:tr h="29441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Развитие каналов набора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Привлечение талантов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Мобильность студентов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Сетевые университеты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Сетевые программы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902038"/>
                  </a:ext>
                </a:extLst>
              </a:tr>
              <a:tr h="29850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5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Аспирантура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Пост</a:t>
                      </a:r>
                      <a:r>
                        <a:rPr lang="ru-RU" sz="1600" b="1" baseline="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доки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Визит-профессора</a:t>
                      </a:r>
                    </a:p>
                    <a:p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Международные исследовательские сети и проекты</a:t>
                      </a:r>
                    </a:p>
                    <a:p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6026881"/>
                  </a:ext>
                </a:extLst>
              </a:tr>
              <a:tr h="29850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Формирование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высококвалифицированных трудовых ресурсов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Конкурентоспособная среда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Международный бренд региона и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РФ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921670"/>
                  </a:ext>
                </a:extLst>
              </a:tr>
            </a:tbl>
          </a:graphicData>
        </a:graphic>
      </p:graphicFrame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0" t="75068" r="11689" b="20551"/>
          <a:stretch/>
        </p:blipFill>
        <p:spPr>
          <a:xfrm rot="21419272">
            <a:off x="4910246" y="3127422"/>
            <a:ext cx="2233164" cy="3065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3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Связь стратегии интернационализации с направлениями деятельности университета – ключевые ориентиры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16" t="46261" r="64231" b="20033"/>
          <a:stretch/>
        </p:blipFill>
        <p:spPr>
          <a:xfrm>
            <a:off x="827137" y="1272824"/>
            <a:ext cx="965536" cy="2952328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1466257" y="1533428"/>
            <a:ext cx="1296142" cy="31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1430547" y="2621847"/>
            <a:ext cx="1296142" cy="31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Наука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1382106" y="3535128"/>
            <a:ext cx="1296142" cy="565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Воздействие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общество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1279490" y="2386003"/>
            <a:ext cx="2304254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МЕХАНИЗМЫ РЕКРУТИНГА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6054363" y="836712"/>
            <a:ext cx="0" cy="3492000"/>
          </a:xfrm>
          <a:prstGeom prst="straightConnector1">
            <a:avLst/>
          </a:prstGeom>
          <a:ln w="38100">
            <a:solidFill>
              <a:srgbClr val="8C38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2669987" y="1988840"/>
            <a:ext cx="71280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2669987" y="3068960"/>
            <a:ext cx="71280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2669987" y="4149080"/>
            <a:ext cx="71280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Блок-схема: узел 30"/>
          <p:cNvSpPr/>
          <p:nvPr/>
        </p:nvSpPr>
        <p:spPr>
          <a:xfrm>
            <a:off x="5988008" y="1880848"/>
            <a:ext cx="180000" cy="180000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5910347" y="2960968"/>
            <a:ext cx="180000" cy="180000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>
            <a:off x="5982355" y="4077072"/>
            <a:ext cx="180000" cy="180000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2489029" y="5155156"/>
            <a:ext cx="158417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онлайн-обучения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6053039" y="5155927"/>
            <a:ext cx="1440160" cy="565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Стратегия набора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4669945" y="5358342"/>
            <a:ext cx="2160239" cy="317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ИНТЕРНАЦИОНАЛИЗАЦИЯ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3598863" y="5223304"/>
            <a:ext cx="180019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Концепция языковой подготовки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7563661" y="5052846"/>
            <a:ext cx="144016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Маркетинговая  стратегия</a:t>
            </a:r>
          </a:p>
        </p:txBody>
      </p:sp>
      <p:cxnSp>
        <p:nvCxnSpPr>
          <p:cNvPr id="63" name="Прямая со стрелкой 62"/>
          <p:cNvCxnSpPr/>
          <p:nvPr/>
        </p:nvCxnSpPr>
        <p:spPr>
          <a:xfrm flipV="1">
            <a:off x="3287688" y="4149080"/>
            <a:ext cx="0" cy="540000"/>
          </a:xfrm>
          <a:prstGeom prst="straightConnector1">
            <a:avLst/>
          </a:prstGeom>
          <a:ln w="38100">
            <a:solidFill>
              <a:srgbClr val="8C38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V="1">
            <a:off x="4511824" y="4149080"/>
            <a:ext cx="0" cy="540000"/>
          </a:xfrm>
          <a:prstGeom prst="straightConnector1">
            <a:avLst/>
          </a:prstGeom>
          <a:ln w="38100">
            <a:solidFill>
              <a:srgbClr val="8C38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V="1">
            <a:off x="6816080" y="4149080"/>
            <a:ext cx="0" cy="540000"/>
          </a:xfrm>
          <a:prstGeom prst="straightConnector1">
            <a:avLst/>
          </a:prstGeom>
          <a:ln w="38100">
            <a:solidFill>
              <a:srgbClr val="8C38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V="1">
            <a:off x="8256240" y="4149080"/>
            <a:ext cx="0" cy="540000"/>
          </a:xfrm>
          <a:prstGeom prst="straightConnector1">
            <a:avLst/>
          </a:prstGeom>
          <a:ln w="38100">
            <a:solidFill>
              <a:srgbClr val="8C38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9438477" y="2310870"/>
            <a:ext cx="2232249" cy="317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МЕХАНИЗМЫ РАЗВИТИЯ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0" t="75068" r="11689" b="20551"/>
          <a:stretch/>
        </p:blipFill>
        <p:spPr>
          <a:xfrm rot="16038205">
            <a:off x="1565622" y="2427599"/>
            <a:ext cx="2233164" cy="30658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0" t="75068" r="11689" b="20551"/>
          <a:stretch/>
        </p:blipFill>
        <p:spPr>
          <a:xfrm rot="5234802">
            <a:off x="8833484" y="2346564"/>
            <a:ext cx="2233164" cy="3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91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ятиугольник 34">
            <a:extLst>
              <a:ext uri="{FF2B5EF4-FFF2-40B4-BE49-F238E27FC236}">
                <a16:creationId xmlns:a16="http://schemas.microsoft.com/office/drawing/2014/main" id="{DBDE5058-F3A4-4EF9-9C41-3ACF80A1CEF2}"/>
              </a:ext>
            </a:extLst>
          </p:cNvPr>
          <p:cNvSpPr/>
          <p:nvPr/>
        </p:nvSpPr>
        <p:spPr>
          <a:xfrm>
            <a:off x="2495600" y="5013176"/>
            <a:ext cx="9577064" cy="1368152"/>
          </a:xfrm>
          <a:prstGeom prst="homePlate">
            <a:avLst>
              <a:gd name="adj" fmla="val 25532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5" name="Пятиугольник 34">
            <a:extLst>
              <a:ext uri="{FF2B5EF4-FFF2-40B4-BE49-F238E27FC236}">
                <a16:creationId xmlns:a16="http://schemas.microsoft.com/office/drawing/2014/main" id="{DBDE5058-F3A4-4EF9-9C41-3ACF80A1CEF2}"/>
              </a:ext>
            </a:extLst>
          </p:cNvPr>
          <p:cNvSpPr/>
          <p:nvPr/>
        </p:nvSpPr>
        <p:spPr>
          <a:xfrm>
            <a:off x="1847528" y="3249749"/>
            <a:ext cx="9577064" cy="1368152"/>
          </a:xfrm>
          <a:prstGeom prst="homePlate">
            <a:avLst>
              <a:gd name="adj" fmla="val 25532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Пятиугольник 34">
            <a:extLst>
              <a:ext uri="{FF2B5EF4-FFF2-40B4-BE49-F238E27FC236}">
                <a16:creationId xmlns:a16="http://schemas.microsoft.com/office/drawing/2014/main" id="{DBDE5058-F3A4-4EF9-9C41-3ACF80A1CEF2}"/>
              </a:ext>
            </a:extLst>
          </p:cNvPr>
          <p:cNvSpPr/>
          <p:nvPr/>
        </p:nvSpPr>
        <p:spPr>
          <a:xfrm>
            <a:off x="1487488" y="980728"/>
            <a:ext cx="9577064" cy="1368152"/>
          </a:xfrm>
          <a:prstGeom prst="homePlate">
            <a:avLst>
              <a:gd name="adj" fmla="val 25532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4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От ориентиров к направлениям</a:t>
            </a:r>
            <a:r>
              <a:rPr lang="en-US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интернационализации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56875" y="1360097"/>
            <a:ext cx="2686906" cy="350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талантов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03712" y="5013176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благоприятной среды пребывания иностранных студентов и НПР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35560" y="1052736"/>
            <a:ext cx="360040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Интернационализация учебных планов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35560" y="1556792"/>
            <a:ext cx="3807718" cy="633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контингента студентов, участвующих в программах академической мобильности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416076" y="2566677"/>
            <a:ext cx="3600401" cy="350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Интернационализация кадрового состава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783632" y="3356992"/>
            <a:ext cx="3116559" cy="3504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Интернационализация исследований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799856" y="2492896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навыков  профессиональной коммуникации </a:t>
            </a:r>
            <a:endParaRPr lang="ru-RU" sz="16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7377860" y="3953876"/>
            <a:ext cx="29963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Научно-издательская деятельность</a:t>
            </a:r>
            <a:endParaRPr lang="ru-RU" sz="16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623392" y="2564904"/>
            <a:ext cx="3816424" cy="350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стратегического партнерства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503712" y="5805264"/>
            <a:ext cx="568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международной репутации университета</a:t>
            </a:r>
            <a:endParaRPr lang="ru-RU" sz="16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1157782" y="926007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9050">
                  <a:solidFill>
                    <a:schemeClr val="bg1"/>
                  </a:solidFill>
                </a:ln>
                <a:noFill/>
                <a:latin typeface="Pragmatica Black" panose="020B0903040502020204" pitchFamily="34" charset="-52"/>
              </a:rPr>
              <a:t>1</a:t>
            </a:r>
            <a:endParaRPr lang="ru-RU" sz="3200" dirty="0">
              <a:ln w="19050">
                <a:solidFill>
                  <a:schemeClr val="bg1"/>
                </a:solidFill>
              </a:ln>
              <a:noFill/>
              <a:latin typeface="Pragmatica Black" panose="020B0903040502020204" pitchFamily="34" charset="-52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t="10148" r="77775" b="74153"/>
          <a:stretch/>
        </p:blipFill>
        <p:spPr>
          <a:xfrm>
            <a:off x="1631504" y="1052736"/>
            <a:ext cx="465228" cy="43200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0" t="10148" r="53623" b="74153"/>
          <a:stretch/>
        </p:blipFill>
        <p:spPr>
          <a:xfrm>
            <a:off x="1631504" y="1700808"/>
            <a:ext cx="465228" cy="43200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3" t="10148" r="28262" b="72945"/>
          <a:stretch/>
        </p:blipFill>
        <p:spPr>
          <a:xfrm>
            <a:off x="6872686" y="1366404"/>
            <a:ext cx="462852" cy="43200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4" t="10148" r="4109" b="74153"/>
          <a:stretch/>
        </p:blipFill>
        <p:spPr>
          <a:xfrm>
            <a:off x="479376" y="2564904"/>
            <a:ext cx="465228" cy="43200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39131" r="77775" b="45169"/>
          <a:stretch/>
        </p:blipFill>
        <p:spPr>
          <a:xfrm>
            <a:off x="4350449" y="2564904"/>
            <a:ext cx="465228" cy="43200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0" t="39131" r="53623" b="43962"/>
          <a:stretch/>
        </p:blipFill>
        <p:spPr>
          <a:xfrm>
            <a:off x="8040216" y="2564904"/>
            <a:ext cx="432000" cy="37245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0" t="39131" r="29470" b="43962"/>
          <a:stretch/>
        </p:blipFill>
        <p:spPr>
          <a:xfrm>
            <a:off x="2351584" y="3343252"/>
            <a:ext cx="401148" cy="43200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6" t="39131" r="4109" b="43962"/>
          <a:stretch/>
        </p:blipFill>
        <p:spPr>
          <a:xfrm>
            <a:off x="6845553" y="3949278"/>
            <a:ext cx="438579" cy="40934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68115" r="77775" b="16186"/>
          <a:stretch/>
        </p:blipFill>
        <p:spPr>
          <a:xfrm>
            <a:off x="2999656" y="5085184"/>
            <a:ext cx="465228" cy="43200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0" t="68115" r="53623" b="16186"/>
          <a:stretch/>
        </p:blipFill>
        <p:spPr>
          <a:xfrm>
            <a:off x="2999656" y="5805264"/>
            <a:ext cx="465228" cy="43200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303616" y="1530827"/>
            <a:ext cx="1770515" cy="382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601752" y="3594657"/>
            <a:ext cx="1145647" cy="382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НАУКА 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520055" y="5332537"/>
            <a:ext cx="165618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ВОЗДЕЙСТВИЕ НА ОБЩЕСТВО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2783632" y="2348880"/>
            <a:ext cx="0" cy="28800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2783632" y="2924944"/>
            <a:ext cx="0" cy="28800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6384032" y="2276872"/>
            <a:ext cx="0" cy="28800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6384032" y="2924944"/>
            <a:ext cx="0" cy="28800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V="1">
            <a:off x="9696400" y="2276904"/>
            <a:ext cx="0" cy="28800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9696400" y="2961749"/>
            <a:ext cx="0" cy="28800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трелка вправо 2"/>
          <p:cNvSpPr/>
          <p:nvPr/>
        </p:nvSpPr>
        <p:spPr>
          <a:xfrm>
            <a:off x="5813037" y="1448100"/>
            <a:ext cx="978408" cy="26860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107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5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Набор иностранных обучающихся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-1786071" y="3948157"/>
          <a:ext cx="4236374" cy="394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9A9643E-10EE-4FB9-9C83-6E64267C88C2}"/>
              </a:ext>
            </a:extLst>
          </p:cNvPr>
          <p:cNvSpPr/>
          <p:nvPr/>
        </p:nvSpPr>
        <p:spPr>
          <a:xfrm>
            <a:off x="3629032" y="973179"/>
            <a:ext cx="6553171" cy="97685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9A449DC-D379-4D1B-81DF-F7A640084707}"/>
              </a:ext>
            </a:extLst>
          </p:cNvPr>
          <p:cNvSpPr/>
          <p:nvPr/>
        </p:nvSpPr>
        <p:spPr>
          <a:xfrm>
            <a:off x="4814234" y="804843"/>
            <a:ext cx="3358035" cy="350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талантов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DF10E52-0A56-4592-8803-DE7A662C45B0}"/>
              </a:ext>
            </a:extLst>
          </p:cNvPr>
          <p:cNvSpPr/>
          <p:nvPr/>
        </p:nvSpPr>
        <p:spPr>
          <a:xfrm>
            <a:off x="907731" y="764704"/>
            <a:ext cx="3389712" cy="350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Интернационализация учебных планов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6577B94-47DF-4BFF-91CA-9E212ED56B36}"/>
              </a:ext>
            </a:extLst>
          </p:cNvPr>
          <p:cNvSpPr/>
          <p:nvPr/>
        </p:nvSpPr>
        <p:spPr>
          <a:xfrm>
            <a:off x="7289691" y="764704"/>
            <a:ext cx="4758801" cy="633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контингента студентов, участвующих в программах академической мобильности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C5E2348-4354-4673-8CBC-0E71BBA2F0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063" t="37361" r="20235" b="18056"/>
          <a:stretch/>
        </p:blipFill>
        <p:spPr>
          <a:xfrm>
            <a:off x="1547455" y="2084392"/>
            <a:ext cx="9862579" cy="44402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F05A6E-E30B-43C8-8104-9E1E1E4D7F12}"/>
              </a:ext>
            </a:extLst>
          </p:cNvPr>
          <p:cNvSpPr txBox="1"/>
          <p:nvPr/>
        </p:nvSpPr>
        <p:spPr>
          <a:xfrm>
            <a:off x="2428789" y="1472045"/>
            <a:ext cx="809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Общий контингент иностранных обучающихся = 1944  чел., </a:t>
            </a:r>
            <a:r>
              <a:rPr lang="en-US" b="1" dirty="0"/>
              <a:t>~ 10 % </a:t>
            </a:r>
            <a:r>
              <a:rPr lang="ru-RU" b="1" dirty="0"/>
              <a:t>контингента</a:t>
            </a:r>
          </a:p>
        </p:txBody>
      </p:sp>
    </p:spTree>
    <p:extLst>
      <p:ext uri="{BB962C8B-B14F-4D97-AF65-F5344CB8AC3E}">
        <p14:creationId xmlns:p14="http://schemas.microsoft.com/office/powerpoint/2010/main" val="2210997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35606E2F-38A0-4D74-B5D5-FB9BFC47C576}"/>
              </a:ext>
            </a:extLst>
          </p:cNvPr>
          <p:cNvCxnSpPr/>
          <p:nvPr/>
        </p:nvCxnSpPr>
        <p:spPr>
          <a:xfrm>
            <a:off x="3359696" y="5763898"/>
            <a:ext cx="0" cy="36000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52ADA2A6-B4E0-4321-8D83-A2D0E55D14E7}"/>
              </a:ext>
            </a:extLst>
          </p:cNvPr>
          <p:cNvCxnSpPr/>
          <p:nvPr/>
        </p:nvCxnSpPr>
        <p:spPr>
          <a:xfrm>
            <a:off x="9768408" y="5763898"/>
            <a:ext cx="0" cy="36000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46DF9128-4AA2-4B01-B9A7-F92CCB048B57}"/>
              </a:ext>
            </a:extLst>
          </p:cNvPr>
          <p:cNvCxnSpPr/>
          <p:nvPr/>
        </p:nvCxnSpPr>
        <p:spPr>
          <a:xfrm>
            <a:off x="7259904" y="5734575"/>
            <a:ext cx="0" cy="36000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Shape 41">
            <a:extLst>
              <a:ext uri="{FF2B5EF4-FFF2-40B4-BE49-F238E27FC236}">
                <a16:creationId xmlns:a16="http://schemas.microsoft.com/office/drawing/2014/main" id="{1F73A326-A289-4C37-863A-D91D11F78648}"/>
              </a:ext>
            </a:extLst>
          </p:cNvPr>
          <p:cNvSpPr/>
          <p:nvPr/>
        </p:nvSpPr>
        <p:spPr>
          <a:xfrm>
            <a:off x="1008110" y="700024"/>
            <a:ext cx="11096322" cy="1060570"/>
          </a:xfrm>
          <a:prstGeom prst="leftRightRibbon">
            <a:avLst/>
          </a:prstGeom>
          <a:solidFill>
            <a:srgbClr val="2781B3"/>
          </a:solidFill>
          <a:ln>
            <a:solidFill>
              <a:srgbClr val="4E9EC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6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Набор иностранных обучающихся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-1786071" y="3948157"/>
          <a:ext cx="4236374" cy="394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373D963C-28D2-4268-8F45-98AA22AB28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7613015"/>
              </p:ext>
            </p:extLst>
          </p:nvPr>
        </p:nvGraphicFramePr>
        <p:xfrm>
          <a:off x="891313" y="2716218"/>
          <a:ext cx="5581923" cy="3067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91968461-7CA1-4573-8D72-3950E6FF63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8663133"/>
              </p:ext>
            </p:extLst>
          </p:nvPr>
        </p:nvGraphicFramePr>
        <p:xfrm>
          <a:off x="6735459" y="2828871"/>
          <a:ext cx="5013444" cy="3095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8887FB-8E81-401E-BDBC-56981FE511E1}"/>
              </a:ext>
            </a:extLst>
          </p:cNvPr>
          <p:cNvSpPr/>
          <p:nvPr/>
        </p:nvSpPr>
        <p:spPr>
          <a:xfrm>
            <a:off x="983432" y="6021288"/>
            <a:ext cx="3730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Русскоязычные образовательные программы </a:t>
            </a:r>
          </a:p>
          <a:p>
            <a:r>
              <a:rPr lang="ru-RU" sz="1400" dirty="0"/>
              <a:t>Привычная социально-культурная среда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21A339-60C3-4CD6-B02C-38F53EBA49DE}"/>
              </a:ext>
            </a:extLst>
          </p:cNvPr>
          <p:cNvSpPr txBox="1"/>
          <p:nvPr/>
        </p:nvSpPr>
        <p:spPr>
          <a:xfrm>
            <a:off x="2243436" y="2216572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 </a:t>
            </a:r>
            <a:r>
              <a:rPr lang="ru-RU" sz="1600" b="1" dirty="0"/>
              <a:t>1202 чел.  </a:t>
            </a:r>
            <a:r>
              <a:rPr lang="ru-RU" sz="1600" dirty="0"/>
              <a:t>(на 2019 г.)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B16E69-9FA4-40E7-AA35-0F78BCA91BC2}"/>
              </a:ext>
            </a:extLst>
          </p:cNvPr>
          <p:cNvSpPr txBox="1"/>
          <p:nvPr/>
        </p:nvSpPr>
        <p:spPr>
          <a:xfrm>
            <a:off x="6568715" y="2249881"/>
            <a:ext cx="5453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                                  742 чел. </a:t>
            </a:r>
            <a:r>
              <a:rPr lang="ru-RU" sz="1600" dirty="0"/>
              <a:t>(на 2019 г.)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476F9A9-B32C-41BB-A33D-09B13CEAC3AE}"/>
              </a:ext>
            </a:extLst>
          </p:cNvPr>
          <p:cNvSpPr/>
          <p:nvPr/>
        </p:nvSpPr>
        <p:spPr>
          <a:xfrm>
            <a:off x="9192344" y="6021288"/>
            <a:ext cx="28833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Программы , преподаваемые на иностранном языке (английском)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06D3ED1-8F33-4CA5-85CC-299FB0DEBCFE}"/>
              </a:ext>
            </a:extLst>
          </p:cNvPr>
          <p:cNvSpPr/>
          <p:nvPr/>
        </p:nvSpPr>
        <p:spPr>
          <a:xfrm>
            <a:off x="4753555" y="5968515"/>
            <a:ext cx="4263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dirty="0"/>
              <a:t>Русскоязычные образовательные программы , но после целевого обучения русскому языку на </a:t>
            </a:r>
            <a:r>
              <a:rPr lang="ru-RU" sz="1400" dirty="0" err="1"/>
              <a:t>подфаке</a:t>
            </a:r>
            <a:endParaRPr lang="ru-RU" sz="1400" dirty="0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7C9C8EB-7B99-442F-92F6-24338F9E5081}"/>
              </a:ext>
            </a:extLst>
          </p:cNvPr>
          <p:cNvGrpSpPr/>
          <p:nvPr/>
        </p:nvGrpSpPr>
        <p:grpSpPr>
          <a:xfrm>
            <a:off x="1919536" y="908720"/>
            <a:ext cx="9782946" cy="745147"/>
            <a:chOff x="3422279" y="390956"/>
            <a:chExt cx="3745177" cy="1304008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66C380E8-EF64-45EA-9392-75D127840CEC}"/>
                </a:ext>
              </a:extLst>
            </p:cNvPr>
            <p:cNvSpPr/>
            <p:nvPr/>
          </p:nvSpPr>
          <p:spPr>
            <a:xfrm>
              <a:off x="3422279" y="390956"/>
              <a:ext cx="1843081" cy="1094678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965605-7AD1-44E3-8B38-485D531B2E42}"/>
                </a:ext>
              </a:extLst>
            </p:cNvPr>
            <p:cNvSpPr txBox="1"/>
            <p:nvPr/>
          </p:nvSpPr>
          <p:spPr>
            <a:xfrm>
              <a:off x="5324375" y="600286"/>
              <a:ext cx="1843081" cy="1094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7564" rIns="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900" kern="1200" dirty="0">
                  <a:solidFill>
                    <a:schemeClr val="bg1"/>
                  </a:solidFill>
                </a:rPr>
                <a:t>Англоязычная образовательная среда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26FBAF2-A27B-4227-B6D9-8C0BFA5BD929}"/>
              </a:ext>
            </a:extLst>
          </p:cNvPr>
          <p:cNvGrpSpPr/>
          <p:nvPr/>
        </p:nvGrpSpPr>
        <p:grpSpPr>
          <a:xfrm>
            <a:off x="1649989" y="837458"/>
            <a:ext cx="4327565" cy="625530"/>
            <a:chOff x="5544615" y="748402"/>
            <a:chExt cx="2178187" cy="1094678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72F3E7AC-A9C6-4496-8FD3-51AA79A23501}"/>
                </a:ext>
              </a:extLst>
            </p:cNvPr>
            <p:cNvSpPr/>
            <p:nvPr/>
          </p:nvSpPr>
          <p:spPr>
            <a:xfrm>
              <a:off x="5544615" y="748402"/>
              <a:ext cx="2178187" cy="1094678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046AEE-87E1-4E32-8091-129C90A2A273}"/>
                </a:ext>
              </a:extLst>
            </p:cNvPr>
            <p:cNvSpPr txBox="1"/>
            <p:nvPr/>
          </p:nvSpPr>
          <p:spPr>
            <a:xfrm>
              <a:off x="5544615" y="748402"/>
              <a:ext cx="2178187" cy="1094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7564" rIns="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900" kern="1200" dirty="0">
                  <a:solidFill>
                    <a:schemeClr val="bg1"/>
                  </a:solidFill>
                </a:rPr>
                <a:t>Русскоязычная образовательная среда</a:t>
              </a:r>
            </a:p>
          </p:txBody>
        </p:sp>
      </p:grp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855B3FD-D70C-497A-9944-078123B27625}"/>
              </a:ext>
            </a:extLst>
          </p:cNvPr>
          <p:cNvSpPr/>
          <p:nvPr/>
        </p:nvSpPr>
        <p:spPr>
          <a:xfrm>
            <a:off x="2207568" y="1412776"/>
            <a:ext cx="1688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Обучающиеся из СНГ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90B77B3-0480-4DC3-823B-798FCE6C7207}"/>
              </a:ext>
            </a:extLst>
          </p:cNvPr>
          <p:cNvSpPr/>
          <p:nvPr/>
        </p:nvSpPr>
        <p:spPr>
          <a:xfrm>
            <a:off x="7680176" y="1556792"/>
            <a:ext cx="279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Обучающиеся из дальнего зарубежья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7CD19-F718-4BB3-85DF-8F05E2F20900}"/>
              </a:ext>
            </a:extLst>
          </p:cNvPr>
          <p:cNvSpPr txBox="1"/>
          <p:nvPr/>
        </p:nvSpPr>
        <p:spPr>
          <a:xfrm>
            <a:off x="1649989" y="3207116"/>
            <a:ext cx="461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278  (</a:t>
            </a:r>
            <a:r>
              <a:rPr lang="ru-RU" b="1" dirty="0">
                <a:solidFill>
                  <a:srgbClr val="00B050"/>
                </a:solidFill>
              </a:rPr>
              <a:t>прирост на 49,6 %) </a:t>
            </a:r>
            <a:r>
              <a:rPr lang="en-US" b="1" dirty="0">
                <a:solidFill>
                  <a:srgbClr val="00B050"/>
                </a:solidFill>
              </a:rPr>
              <a:t>416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00D8F4-047A-4632-ACB8-AF28888964CD}"/>
              </a:ext>
            </a:extLst>
          </p:cNvPr>
          <p:cNvSpPr txBox="1"/>
          <p:nvPr/>
        </p:nvSpPr>
        <p:spPr>
          <a:xfrm>
            <a:off x="7680176" y="3404886"/>
            <a:ext cx="461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138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 (</a:t>
            </a:r>
            <a:r>
              <a:rPr lang="ru-RU" b="1" dirty="0">
                <a:solidFill>
                  <a:srgbClr val="00B050"/>
                </a:solidFill>
              </a:rPr>
              <a:t>прирост на 109,4 %)  289</a:t>
            </a:r>
          </a:p>
        </p:txBody>
      </p:sp>
    </p:spTree>
    <p:extLst>
      <p:ext uri="{BB962C8B-B14F-4D97-AF65-F5344CB8AC3E}">
        <p14:creationId xmlns:p14="http://schemas.microsoft.com/office/powerpoint/2010/main" val="2988445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4C883FB1-8485-470E-B255-A9FB7CC06412}"/>
              </a:ext>
            </a:extLst>
          </p:cNvPr>
          <p:cNvCxnSpPr/>
          <p:nvPr/>
        </p:nvCxnSpPr>
        <p:spPr>
          <a:xfrm>
            <a:off x="8636442" y="1595701"/>
            <a:ext cx="0" cy="1944216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439816" y="1556792"/>
            <a:ext cx="0" cy="1944216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7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Набор иностранных обучающихся: механизмы набора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D053985-78DD-4C2E-83B0-B6F1CC28DB60}"/>
              </a:ext>
            </a:extLst>
          </p:cNvPr>
          <p:cNvSpPr/>
          <p:nvPr/>
        </p:nvSpPr>
        <p:spPr>
          <a:xfrm>
            <a:off x="1127448" y="764704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Поступающие на русскоязычные  программы ЮФУ из стран СНГ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BCD992C-A683-4D90-BE0B-61D00A260119}"/>
              </a:ext>
            </a:extLst>
          </p:cNvPr>
          <p:cNvSpPr/>
          <p:nvPr/>
        </p:nvSpPr>
        <p:spPr>
          <a:xfrm>
            <a:off x="8616280" y="764704"/>
            <a:ext cx="3463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Поступающие на англоязычные  программы ЮФУ</a:t>
            </a:r>
          </a:p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(преимущественно не из СНГ)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117590B-DAA2-4595-A146-E4A6AFE548B4}"/>
              </a:ext>
            </a:extLst>
          </p:cNvPr>
          <p:cNvSpPr/>
          <p:nvPr/>
        </p:nvSpPr>
        <p:spPr>
          <a:xfrm>
            <a:off x="4583832" y="764704"/>
            <a:ext cx="40467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Поступающие на русскоязычные  программы ЮФУ из стран дальнего зарубежья (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подфак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)</a:t>
            </a:r>
          </a:p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(не из стран СНГ)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321E230-6982-42CE-86FE-733AD3A60F74}"/>
              </a:ext>
            </a:extLst>
          </p:cNvPr>
          <p:cNvSpPr/>
          <p:nvPr/>
        </p:nvSpPr>
        <p:spPr>
          <a:xfrm>
            <a:off x="1343473" y="2204864"/>
            <a:ext cx="7200799" cy="5170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Актуальная русская версия сайта. </a:t>
            </a:r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Актуальная </a:t>
            </a:r>
            <a:r>
              <a:rPr lang="ru-RU" sz="1200" b="1" dirty="0" err="1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лэндинговая</a:t>
            </a:r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страница программ магистратуры ЮФУ (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http://study.sfedu.ru/</a:t>
            </a:r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55F7C21-20A7-44D0-B57A-8493A7FDE035}"/>
              </a:ext>
            </a:extLst>
          </p:cNvPr>
          <p:cNvSpPr/>
          <p:nvPr/>
        </p:nvSpPr>
        <p:spPr>
          <a:xfrm>
            <a:off x="8760295" y="1609069"/>
            <a:ext cx="3168353" cy="1171859"/>
          </a:xfrm>
          <a:prstGeom prst="rect">
            <a:avLst/>
          </a:prstGeom>
          <a:solidFill>
            <a:srgbClr val="777777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Актуальная англоязычная версия сайта. </a:t>
            </a:r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Портал </a:t>
            </a:r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Welcome.sfedu.ru</a:t>
            </a:r>
            <a:endParaRPr lang="ru-RU" sz="1400" b="1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DD88ACF-29E0-4D4B-962D-0EEB24B3099A}"/>
              </a:ext>
            </a:extLst>
          </p:cNvPr>
          <p:cNvSpPr/>
          <p:nvPr/>
        </p:nvSpPr>
        <p:spPr>
          <a:xfrm>
            <a:off x="1415480" y="3717032"/>
            <a:ext cx="10441160" cy="350417"/>
          </a:xfrm>
          <a:prstGeom prst="rect">
            <a:avLst/>
          </a:prstGeom>
          <a:solidFill>
            <a:srgbClr val="3B9ED5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с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Russia.study</a:t>
            </a: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выездные вступительные испытания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C124A09-1D89-435B-A986-23A9B1DE76EC}"/>
              </a:ext>
            </a:extLst>
          </p:cNvPr>
          <p:cNvSpPr/>
          <p:nvPr/>
        </p:nvSpPr>
        <p:spPr>
          <a:xfrm>
            <a:off x="1415480" y="2924944"/>
            <a:ext cx="2880320" cy="587853"/>
          </a:xfrm>
          <a:prstGeom prst="rect">
            <a:avLst/>
          </a:prstGeom>
          <a:solidFill>
            <a:srgbClr val="754773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с сетевыми университетами (Университет  СНГ)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F3802C3-CA0C-442C-AC1B-D7638752C0AB}"/>
              </a:ext>
            </a:extLst>
          </p:cNvPr>
          <p:cNvSpPr/>
          <p:nvPr/>
        </p:nvSpPr>
        <p:spPr>
          <a:xfrm>
            <a:off x="4655840" y="2924944"/>
            <a:ext cx="7200800" cy="587853"/>
          </a:xfrm>
          <a:prstGeom prst="rect">
            <a:avLst/>
          </a:prstGeom>
          <a:solidFill>
            <a:srgbClr val="B79BB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с Консорциумом </a:t>
            </a:r>
            <a:r>
              <a:rPr lang="ru-RU" sz="1400" b="1" dirty="0">
                <a:latin typeface="Arial Narrow" panose="020B0606020202030204" pitchFamily="34" charset="0"/>
              </a:rPr>
              <a:t>российских образовательных организаций по совместной реализации кластерного подхода в области науки, образования</a:t>
            </a:r>
            <a:endParaRPr lang="ru-RU" sz="14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68AEE14-1E85-4D58-B4B7-4C804CAC840E}"/>
              </a:ext>
            </a:extLst>
          </p:cNvPr>
          <p:cNvSpPr/>
          <p:nvPr/>
        </p:nvSpPr>
        <p:spPr>
          <a:xfrm rot="16200000">
            <a:off x="-853659" y="3298504"/>
            <a:ext cx="2182767" cy="317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МЕХАНИЗМЫ НАБОРА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5DD0767-4CEC-4A53-852A-96CC62EAE228}"/>
              </a:ext>
            </a:extLst>
          </p:cNvPr>
          <p:cNvSpPr/>
          <p:nvPr/>
        </p:nvSpPr>
        <p:spPr>
          <a:xfrm>
            <a:off x="4583832" y="1628800"/>
            <a:ext cx="3960440" cy="5170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Актуальная англоязычная версия сайта. </a:t>
            </a:r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Портал 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Welcome.sfedu.ru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78800DD-ACE6-4179-866A-0494DECA185C}"/>
              </a:ext>
            </a:extLst>
          </p:cNvPr>
          <p:cNvSpPr/>
          <p:nvPr/>
        </p:nvSpPr>
        <p:spPr>
          <a:xfrm>
            <a:off x="1343472" y="1619043"/>
            <a:ext cx="2808312" cy="517065"/>
          </a:xfrm>
          <a:prstGeom prst="rect">
            <a:avLst/>
          </a:prstGeom>
          <a:solidFill>
            <a:srgbClr val="777777"/>
          </a:solidFill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Актуальная контент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 русской версии сайта </a:t>
            </a:r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2AA2A90-E7CD-421D-8ABF-F797266DBF89}"/>
              </a:ext>
            </a:extLst>
          </p:cNvPr>
          <p:cNvSpPr/>
          <p:nvPr/>
        </p:nvSpPr>
        <p:spPr>
          <a:xfrm>
            <a:off x="417744" y="2940329"/>
            <a:ext cx="95863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Сетевые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4EEA774-5F92-40B3-A482-C78DEF0387A1}"/>
              </a:ext>
            </a:extLst>
          </p:cNvPr>
          <p:cNvSpPr/>
          <p:nvPr/>
        </p:nvSpPr>
        <p:spPr>
          <a:xfrm>
            <a:off x="206221" y="3625578"/>
            <a:ext cx="142239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Собственные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3742BF8-043F-4462-A2D9-F12FACC38A7F}"/>
              </a:ext>
            </a:extLst>
          </p:cNvPr>
          <p:cNvSpPr/>
          <p:nvPr/>
        </p:nvSpPr>
        <p:spPr>
          <a:xfrm rot="16200000">
            <a:off x="-368392" y="5015440"/>
            <a:ext cx="1728192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МЕХАНИЗМЫ ИНФОРМИРОВАНИЯ И ПРОДВИЖЕНИЯ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8" t="62343" r="17456"/>
          <a:stretch/>
        </p:blipFill>
        <p:spPr>
          <a:xfrm rot="16200000">
            <a:off x="5987988" y="-133208"/>
            <a:ext cx="1224136" cy="10513167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EE5A513-BFDD-4E6B-93C1-AF5AFA2888A4}"/>
              </a:ext>
            </a:extLst>
          </p:cNvPr>
          <p:cNvSpPr/>
          <p:nvPr/>
        </p:nvSpPr>
        <p:spPr>
          <a:xfrm>
            <a:off x="3300628" y="4448040"/>
            <a:ext cx="6670864" cy="3504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с образовательными порталами в странах набора 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9F3861BA-A37E-448D-BBE1-EEB689F0F352}"/>
              </a:ext>
            </a:extLst>
          </p:cNvPr>
          <p:cNvSpPr/>
          <p:nvPr/>
        </p:nvSpPr>
        <p:spPr>
          <a:xfrm>
            <a:off x="4932931" y="4891905"/>
            <a:ext cx="3070464" cy="3500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Летние школы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7013A5F-09CB-47EC-898A-9D4EA3CAFCFE}"/>
              </a:ext>
            </a:extLst>
          </p:cNvPr>
          <p:cNvSpPr/>
          <p:nvPr/>
        </p:nvSpPr>
        <p:spPr>
          <a:xfrm>
            <a:off x="3516652" y="5328809"/>
            <a:ext cx="6454840" cy="3500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выпускниками; презентации перед послами и агентами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62343" r="68092"/>
          <a:stretch/>
        </p:blipFill>
        <p:spPr>
          <a:xfrm rot="5400000">
            <a:off x="6257801" y="877010"/>
            <a:ext cx="750318" cy="10513168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2423593" y="5785519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Вебинары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направлениям подготовки с информированием и распространением через РЦНК</a:t>
            </a:r>
            <a:endParaRPr lang="ru-RU" sz="16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489858" y="6159198"/>
            <a:ext cx="2592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выставки</a:t>
            </a:r>
            <a:endParaRPr lang="ru-RU" sz="1600" b="1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C2250BE-9451-4A0A-ACA5-3ACCAA4001F8}"/>
              </a:ext>
            </a:extLst>
          </p:cNvPr>
          <p:cNvSpPr/>
          <p:nvPr/>
        </p:nvSpPr>
        <p:spPr>
          <a:xfrm rot="16200000">
            <a:off x="-480948" y="1444498"/>
            <a:ext cx="1752479" cy="565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МЕХАНИЗМЫ ИНФОРМИРОВАНИЯ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308892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-300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8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Набор иностранных обучающихся: механизмы набора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-1786071" y="3948157"/>
          <a:ext cx="4236374" cy="394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9A9643E-10EE-4FB9-9C83-6E64267C88C2}"/>
              </a:ext>
            </a:extLst>
          </p:cNvPr>
          <p:cNvSpPr/>
          <p:nvPr/>
        </p:nvSpPr>
        <p:spPr>
          <a:xfrm>
            <a:off x="3629032" y="973179"/>
            <a:ext cx="6553171" cy="97685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2633A4-A535-401F-B05E-FD3BACB009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lum bright="-20000" contrast="40000"/>
          </a:blip>
          <a:srcRect l="1" t="264" r="-304"/>
          <a:stretch/>
        </p:blipFill>
        <p:spPr>
          <a:xfrm>
            <a:off x="983432" y="914400"/>
            <a:ext cx="10729192" cy="564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8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8462"/>
          <a:stretch/>
        </p:blipFill>
        <p:spPr>
          <a:xfrm>
            <a:off x="-2" y="11488"/>
            <a:ext cx="1008112" cy="68750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" y="6524629"/>
            <a:ext cx="12192001" cy="333371"/>
          </a:xfrm>
          <a:prstGeom prst="rect">
            <a:avLst/>
          </a:prstGeom>
          <a:solidFill>
            <a:srgbClr val="C5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000">
              <a:spcAft>
                <a:spcPts val="600"/>
              </a:spcAft>
              <a:defRPr/>
            </a:pPr>
            <a:r>
              <a:rPr lang="ru-RU" sz="1050" dirty="0">
                <a:solidFill>
                  <a:srgbClr val="A2211E"/>
                </a:solidFill>
                <a:latin typeface="Arial Narrow" panose="020B0606020202030204" pitchFamily="34" charset="0"/>
                <a:cs typeface="Times New Roman" pitchFamily="18" charset="0"/>
              </a:rPr>
              <a:t>				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                   Южный федеральный университет,  г. Ростов-на-Дону – Таганрог, 2019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508" y="6525344"/>
            <a:ext cx="11904984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3400" y="764704"/>
            <a:ext cx="11905200" cy="0"/>
          </a:xfrm>
          <a:prstGeom prst="line">
            <a:avLst/>
          </a:prstGeom>
          <a:ln w="3175">
            <a:solidFill>
              <a:srgbClr val="105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0" y="14156"/>
            <a:ext cx="695188" cy="68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53541" y="6492877"/>
            <a:ext cx="494951" cy="365123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 algn="ctr"/>
              <a:t>9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-35133"/>
            <a:ext cx="12048494" cy="755533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Интернационализация образования: </a:t>
            </a:r>
          </a:p>
          <a:p>
            <a:pPr algn="r">
              <a:defRPr/>
            </a:pPr>
            <a:r>
              <a:rPr lang="ru-RU" sz="2800" b="1" dirty="0">
                <a:solidFill>
                  <a:srgbClr val="315597"/>
                </a:solidFill>
                <a:latin typeface="Cambria" pitchFamily="18" charset="0"/>
                <a:cs typeface="Arial" charset="0"/>
              </a:rPr>
              <a:t>создание образовательных программ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9DCE9A5-4272-4231-A307-5D3D7927B202}"/>
              </a:ext>
            </a:extLst>
          </p:cNvPr>
          <p:cNvSpPr/>
          <p:nvPr/>
        </p:nvSpPr>
        <p:spPr>
          <a:xfrm>
            <a:off x="623392" y="764704"/>
            <a:ext cx="1075272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международно-ориентированных образовательных программ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16" t="46261" r="64231" b="20033"/>
          <a:stretch/>
        </p:blipFill>
        <p:spPr>
          <a:xfrm>
            <a:off x="1024173" y="1398118"/>
            <a:ext cx="704003" cy="1785970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3A079A7-C464-4B52-8B97-CEBA375FA080}"/>
              </a:ext>
            </a:extLst>
          </p:cNvPr>
          <p:cNvSpPr/>
          <p:nvPr/>
        </p:nvSpPr>
        <p:spPr>
          <a:xfrm rot="16200000">
            <a:off x="196300" y="2020191"/>
            <a:ext cx="1219002" cy="350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r="51207"/>
          <a:stretch/>
        </p:blipFill>
        <p:spPr>
          <a:xfrm rot="16200000">
            <a:off x="5818348" y="-2729983"/>
            <a:ext cx="1956224" cy="10009112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B65CD3A-7298-476C-BDDD-6C4BA0C56B07}"/>
              </a:ext>
            </a:extLst>
          </p:cNvPr>
          <p:cNvSpPr/>
          <p:nvPr/>
        </p:nvSpPr>
        <p:spPr>
          <a:xfrm>
            <a:off x="1847527" y="2577858"/>
            <a:ext cx="9865096" cy="1269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7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внедрение методических ресурсов и контента, соответствующих лучшим мировым практикам (в том числе – онлайн-обучения)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7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7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42858A4-8C7D-4937-B8B9-56E74737D384}"/>
              </a:ext>
            </a:extLst>
          </p:cNvPr>
          <p:cNvSpPr/>
          <p:nvPr/>
        </p:nvSpPr>
        <p:spPr>
          <a:xfrm>
            <a:off x="1919536" y="1268760"/>
            <a:ext cx="626469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Модернизация структуры образовательных программ университета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0B46FFA-573C-4FD2-B423-0E83491A0513}"/>
              </a:ext>
            </a:extLst>
          </p:cNvPr>
          <p:cNvSpPr/>
          <p:nvPr/>
        </p:nvSpPr>
        <p:spPr>
          <a:xfrm>
            <a:off x="1844146" y="1873048"/>
            <a:ext cx="10009112" cy="701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Маркетинг образовательных программ университета; формирование механизмов оценки и продвижения международно-ориентированных программ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271464" y="342900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5065223-E748-4E69-A92C-4F73C1B0CDF2}"/>
              </a:ext>
            </a:extLst>
          </p:cNvPr>
          <p:cNvSpPr/>
          <p:nvPr/>
        </p:nvSpPr>
        <p:spPr>
          <a:xfrm>
            <a:off x="7824192" y="3605312"/>
            <a:ext cx="42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внедрение англоязычных конкурентоспособных образовательных программ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D76046D-6E6D-4EC8-B45C-ACD541526715}"/>
              </a:ext>
            </a:extLst>
          </p:cNvPr>
          <p:cNvSpPr/>
          <p:nvPr/>
        </p:nvSpPr>
        <p:spPr>
          <a:xfrm>
            <a:off x="3381222" y="3608648"/>
            <a:ext cx="3885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внедрение  конкурентоспособных русскоязычных образовательных программ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16" t="46261" r="64231" b="20033"/>
          <a:stretch/>
        </p:blipFill>
        <p:spPr>
          <a:xfrm>
            <a:off x="1627125" y="4532047"/>
            <a:ext cx="648072" cy="1728192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F1E0C872-E1F0-4E70-BE99-840F50D56D43}"/>
              </a:ext>
            </a:extLst>
          </p:cNvPr>
          <p:cNvSpPr/>
          <p:nvPr/>
        </p:nvSpPr>
        <p:spPr>
          <a:xfrm rot="16200000">
            <a:off x="653635" y="5073427"/>
            <a:ext cx="1355209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Механизмы реализации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15538A0-CA4F-4952-9625-8B862C592A03}"/>
              </a:ext>
            </a:extLst>
          </p:cNvPr>
          <p:cNvSpPr txBox="1"/>
          <p:nvPr/>
        </p:nvSpPr>
        <p:spPr>
          <a:xfrm>
            <a:off x="2207568" y="450912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2018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2B05CA9-895F-43C7-A10E-07DD0459F020}"/>
              </a:ext>
            </a:extLst>
          </p:cNvPr>
          <p:cNvSpPr txBox="1"/>
          <p:nvPr/>
        </p:nvSpPr>
        <p:spPr>
          <a:xfrm>
            <a:off x="2207568" y="52292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2019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D4A28D-4A1A-4FAB-B9A2-48C8F3395971}"/>
              </a:ext>
            </a:extLst>
          </p:cNvPr>
          <p:cNvSpPr txBox="1"/>
          <p:nvPr/>
        </p:nvSpPr>
        <p:spPr>
          <a:xfrm>
            <a:off x="2207568" y="60212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2019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1" b="85027"/>
          <a:stretch/>
        </p:blipFill>
        <p:spPr>
          <a:xfrm>
            <a:off x="2927648" y="4509120"/>
            <a:ext cx="9145016" cy="432048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8BC30F25-5001-49D5-8447-360A6D03B6BD}"/>
              </a:ext>
            </a:extLst>
          </p:cNvPr>
          <p:cNvSpPr/>
          <p:nvPr/>
        </p:nvSpPr>
        <p:spPr>
          <a:xfrm>
            <a:off x="3575720" y="4509120"/>
            <a:ext cx="6696744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Южный региональный центр компетенций в области онлайн-обучения ЮФУ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0" t="16813" b="68130"/>
          <a:stretch/>
        </p:blipFill>
        <p:spPr>
          <a:xfrm>
            <a:off x="2927648" y="5013176"/>
            <a:ext cx="9145016" cy="936104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A79A0B57-9534-4839-AE76-A8E08DF1B7D1}"/>
              </a:ext>
            </a:extLst>
          </p:cNvPr>
          <p:cNvSpPr/>
          <p:nvPr/>
        </p:nvSpPr>
        <p:spPr>
          <a:xfrm>
            <a:off x="4151784" y="5013176"/>
            <a:ext cx="5818070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офиса маркетинга образовательных программ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265BB114-1ABF-4365-9E66-8E20E9120E26}"/>
              </a:ext>
            </a:extLst>
          </p:cNvPr>
          <p:cNvSpPr/>
          <p:nvPr/>
        </p:nvSpPr>
        <p:spPr>
          <a:xfrm>
            <a:off x="3287688" y="5301208"/>
            <a:ext cx="760945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Конкурсный отбор образовательных программ (приоритетная поддержка международно-ориентированных программ)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3" t="67581" b="16742"/>
          <a:stretch/>
        </p:blipFill>
        <p:spPr>
          <a:xfrm>
            <a:off x="7824192" y="6021288"/>
            <a:ext cx="4248472" cy="504056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1" t="50788" b="34281"/>
          <a:stretch/>
        </p:blipFill>
        <p:spPr>
          <a:xfrm>
            <a:off x="2927648" y="6021288"/>
            <a:ext cx="4824536" cy="504056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66D8631B-3917-4773-85A2-4A06110C5B68}"/>
              </a:ext>
            </a:extLst>
          </p:cNvPr>
          <p:cNvSpPr/>
          <p:nvPr/>
        </p:nvSpPr>
        <p:spPr>
          <a:xfrm>
            <a:off x="2927648" y="6021288"/>
            <a:ext cx="4824536" cy="531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3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Конкурсный отбор образовательных программ</a:t>
            </a:r>
            <a:endParaRPr lang="en-US" sz="1300" b="1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ru-RU" sz="1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981D711E-6A4C-4C6D-8207-EFFF899B9725}"/>
              </a:ext>
            </a:extLst>
          </p:cNvPr>
          <p:cNvSpPr/>
          <p:nvPr/>
        </p:nvSpPr>
        <p:spPr>
          <a:xfrm>
            <a:off x="7752184" y="6021288"/>
            <a:ext cx="4587816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3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Конкурсный отбор англоязычных образовательных </a:t>
            </a:r>
          </a:p>
          <a:p>
            <a:pPr>
              <a:lnSpc>
                <a:spcPct val="115000"/>
              </a:lnSpc>
            </a:pPr>
            <a:r>
              <a:rPr lang="ru-RU" sz="13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</a:t>
            </a: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19425281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9308</TotalTime>
  <Words>1899</Words>
  <Application>Microsoft Macintosh PowerPoint</Application>
  <PresentationFormat>Широкоэкранный</PresentationFormat>
  <Paragraphs>471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Cambria</vt:lpstr>
      <vt:lpstr>Pragmatica Black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simonenko</dc:creator>
  <cp:lastModifiedBy>Муханов Евгений Леонидович</cp:lastModifiedBy>
  <cp:revision>702</cp:revision>
  <cp:lastPrinted>2019-05-24T10:51:11Z</cp:lastPrinted>
  <dcterms:created xsi:type="dcterms:W3CDTF">2017-01-23T08:18:13Z</dcterms:created>
  <dcterms:modified xsi:type="dcterms:W3CDTF">2019-06-28T06:12:59Z</dcterms:modified>
</cp:coreProperties>
</file>