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33340-9981-432B-B7BC-BEEAD2B78F00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A5C2E-77A4-4188-B391-5168325A27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2671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539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27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45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362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45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893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61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90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727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85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EB99B-EDE8-4FA0-B7EB-1323320A6E03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A9FCD-380E-4BE0-82FC-BD23573998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7647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gif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74450" y="-345057"/>
            <a:ext cx="10325481" cy="9933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/>
          <a:p>
            <a:pPr algn="ctr"/>
            <a:endParaRPr lang="ru-RU" sz="3600" dirty="0"/>
          </a:p>
        </p:txBody>
      </p:sp>
      <p:pic>
        <p:nvPicPr>
          <p:cNvPr id="7" name="Picture 2" descr="C:\Users\777\Downloads\87a9c51c-fbf6-47f1-a6ea-57a2a3e3b3b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620" y="1315379"/>
            <a:ext cx="1997475" cy="11526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441359" y="1321906"/>
            <a:ext cx="7261934" cy="22775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700" dirty="0"/>
              <a:t>The program provides an opportunity to obtain a unique interdisciplinary set of competencies that are in demand today and in the future in the </a:t>
            </a:r>
            <a:r>
              <a:rPr lang="en-US" sz="1700" dirty="0" err="1"/>
              <a:t>labour</a:t>
            </a:r>
            <a:r>
              <a:rPr lang="en-US" sz="1700" dirty="0"/>
              <a:t> market</a:t>
            </a:r>
          </a:p>
          <a:p>
            <a:pPr algn="ctr"/>
            <a:endParaRPr lang="ru-RU" dirty="0"/>
          </a:p>
          <a:p>
            <a:pPr algn="ctr"/>
            <a:r>
              <a:rPr lang="en-US" dirty="0"/>
              <a:t>The program is built on the balance of theory and practice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It allows you to gain systematic knowledge in economics and law and acquire the skills to transform them into effective management </a:t>
            </a:r>
            <a:r>
              <a:rPr lang="en-US" dirty="0" smtClean="0"/>
              <a:t>decisions </a:t>
            </a:r>
            <a:r>
              <a:rPr lang="en-US" dirty="0"/>
              <a:t>using analytical methods and digital technologies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5918224" y="1912560"/>
            <a:ext cx="595222" cy="250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977853" y="2455520"/>
            <a:ext cx="517585" cy="2587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85956" y="1201834"/>
            <a:ext cx="2406044" cy="2571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  <a:p>
            <a:endParaRPr lang="ru-RU" sz="1600" dirty="0"/>
          </a:p>
          <a:p>
            <a:r>
              <a:rPr lang="en-US" sz="1600" b="1" dirty="0"/>
              <a:t>Program length and study mode: </a:t>
            </a:r>
          </a:p>
          <a:p>
            <a:r>
              <a:rPr lang="en-US" sz="1600" b="1" dirty="0"/>
              <a:t>2 years, full-time 	</a:t>
            </a:r>
          </a:p>
          <a:p>
            <a:r>
              <a:rPr lang="ru-RU" sz="1600" b="1" dirty="0" smtClean="0"/>
              <a:t>13</a:t>
            </a:r>
            <a:r>
              <a:rPr lang="en-US" sz="1600" b="1" dirty="0" smtClean="0"/>
              <a:t> </a:t>
            </a:r>
            <a:r>
              <a:rPr lang="en-US" sz="1600" b="1" dirty="0"/>
              <a:t>tuition free </a:t>
            </a:r>
            <a:r>
              <a:rPr lang="en-US" sz="1600" b="1" dirty="0" smtClean="0"/>
              <a:t>places</a:t>
            </a:r>
          </a:p>
          <a:p>
            <a:r>
              <a:rPr lang="ru-RU" sz="1600" b="1" dirty="0" smtClean="0"/>
              <a:t>7</a:t>
            </a:r>
            <a:r>
              <a:rPr lang="en-US" sz="1600" b="1" dirty="0" smtClean="0"/>
              <a:t> </a:t>
            </a:r>
            <a:r>
              <a:rPr lang="en-US" sz="1600" b="1" dirty="0"/>
              <a:t>contract-based places</a:t>
            </a:r>
          </a:p>
          <a:p>
            <a:r>
              <a:rPr lang="en-US" sz="1600" b="1" dirty="0"/>
              <a:t>Language: Russian </a:t>
            </a:r>
          </a:p>
          <a:p>
            <a:r>
              <a:rPr lang="en-US" sz="1600" b="1" dirty="0"/>
              <a:t>ECTS: 120 	</a:t>
            </a:r>
          </a:p>
          <a:p>
            <a:r>
              <a:rPr lang="en-US" sz="1600" b="1" dirty="0"/>
              <a:t>Start date: September  </a:t>
            </a:r>
            <a:r>
              <a:rPr lang="ru-RU" sz="1600" b="1" smtClean="0"/>
              <a:t>2023</a:t>
            </a:r>
            <a:endParaRPr lang="ru-RU" sz="1600" b="1" dirty="0"/>
          </a:p>
          <a:p>
            <a:pPr algn="ctr"/>
            <a:endParaRPr lang="ru-RU" b="1" dirty="0"/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3392860" y="3790430"/>
            <a:ext cx="766025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en-US" dirty="0" smtClean="0"/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/>
              <a:t>Professional modules of disciplines in </a:t>
            </a:r>
            <a:r>
              <a:rPr lang="en-US" b="1" dirty="0" smtClean="0"/>
              <a:t>economics, management and law.</a:t>
            </a:r>
            <a:r>
              <a:rPr lang="en-US" dirty="0" smtClean="0"/>
              <a:t> 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 smtClean="0"/>
              <a:t>Great </a:t>
            </a:r>
            <a:r>
              <a:rPr lang="en-US" dirty="0"/>
              <a:t>opportunities for building an individual learning path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b="1" dirty="0"/>
              <a:t>Five professional disciplines in English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/>
              <a:t>Opportunities for </a:t>
            </a:r>
            <a:r>
              <a:rPr lang="en-US" dirty="0" smtClean="0"/>
              <a:t>academic </a:t>
            </a:r>
            <a:r>
              <a:rPr lang="en-US" dirty="0"/>
              <a:t>mobility, </a:t>
            </a:r>
            <a:r>
              <a:rPr lang="en-US" dirty="0" smtClean="0"/>
              <a:t>scientific research, the </a:t>
            </a:r>
            <a:r>
              <a:rPr lang="en-US" dirty="0"/>
              <a:t>involvement of visiting professors and cooperation with industrial partners allow students to gain experience to determine career prospects</a:t>
            </a:r>
          </a:p>
          <a:p>
            <a:pPr indent="44926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dirty="0"/>
              <a:t>Project-based learning technologies and digital skills</a:t>
            </a:r>
            <a:endParaRPr lang="ru-RU" dirty="0"/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lang="ru-RU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9188" y="5734975"/>
            <a:ext cx="2962812" cy="11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2378350" y="0"/>
            <a:ext cx="8050986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/>
              <a:t>Economics, Management and Law</a:t>
            </a:r>
            <a:endParaRPr lang="ru-RU" sz="2400" b="1" dirty="0"/>
          </a:p>
          <a:p>
            <a:pPr algn="ctr"/>
            <a:r>
              <a:rPr lang="en-US" sz="2400" b="1" i="1" dirty="0" smtClean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Master’s </a:t>
            </a:r>
            <a:r>
              <a:rPr lang="en-US" sz="2400" b="1" i="1" dirty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 </a:t>
            </a:r>
            <a:r>
              <a:rPr lang="en-US" sz="2400" b="1" i="1" dirty="0" smtClean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ru-RU" sz="2400" b="1" i="1" dirty="0" smtClean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smtClean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ru-RU" sz="2400" b="1" i="1" dirty="0" smtClean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60487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ru-RU" sz="2400" b="1" i="1" dirty="0">
              <a:solidFill>
                <a:srgbClr val="604878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https://sfedu.ru/img/logo/sfedu-V-13-L_e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767751" cy="715523"/>
          </a:xfrm>
          <a:prstGeom prst="rect">
            <a:avLst/>
          </a:prstGeom>
          <a:noFill/>
        </p:spPr>
      </p:pic>
      <p:pic>
        <p:nvPicPr>
          <p:cNvPr id="14" name="Рисунок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993" y="0"/>
            <a:ext cx="845389" cy="793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8" name="Picture 2" descr="http://qrcoder.ru/code/?https%3A%2F%2Fsfedu.ru%2Fop%2F226&amp;4&amp;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477799" y="0"/>
            <a:ext cx="909075" cy="81674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0" y="4803622"/>
            <a:ext cx="2778711" cy="18466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sz="1600" b="1" dirty="0" smtClean="0"/>
              <a:t>Program director 	</a:t>
            </a:r>
            <a:br>
              <a:rPr lang="en-US" sz="1600" b="1" dirty="0" smtClean="0"/>
            </a:br>
            <a:r>
              <a:rPr lang="en-US" sz="1600" b="1" i="1" dirty="0" smtClean="0">
                <a:solidFill>
                  <a:srgbClr val="002060"/>
                </a:solidFill>
              </a:rPr>
              <a:t> Anastasia </a:t>
            </a:r>
            <a:r>
              <a:rPr lang="en-US" sz="1600" b="1" i="1" dirty="0" err="1" smtClean="0">
                <a:solidFill>
                  <a:srgbClr val="002060"/>
                </a:solidFill>
              </a:rPr>
              <a:t>Nikitaeva</a:t>
            </a:r>
            <a:endParaRPr lang="en-US" sz="1600" b="1" i="1" dirty="0" smtClean="0">
              <a:solidFill>
                <a:srgbClr val="002060"/>
              </a:solidFill>
            </a:endParaRPr>
          </a:p>
          <a:p>
            <a:pPr algn="ctr"/>
            <a:r>
              <a:rPr lang="en-US" sz="1600" b="1" i="1" dirty="0" smtClean="0">
                <a:solidFill>
                  <a:srgbClr val="002060"/>
                </a:solidFill>
              </a:rPr>
              <a:t>Head of the Department of Information Economics</a:t>
            </a:r>
            <a:r>
              <a:rPr lang="ru-RU" sz="1600" b="1" i="1" dirty="0" smtClean="0">
                <a:solidFill>
                  <a:srgbClr val="002060"/>
                </a:solidFill>
              </a:rPr>
              <a:t>, </a:t>
            </a:r>
            <a:br>
              <a:rPr lang="ru-RU" sz="1600" b="1" i="1" dirty="0" smtClean="0">
                <a:solidFill>
                  <a:srgbClr val="002060"/>
                </a:solidFill>
              </a:rPr>
            </a:br>
            <a:r>
              <a:rPr lang="en-US" sz="1600" b="1" i="1" dirty="0" smtClean="0">
                <a:solidFill>
                  <a:srgbClr val="002060"/>
                </a:solidFill>
              </a:rPr>
              <a:t> Doctor of Sciences in Economics, Professor </a:t>
            </a:r>
            <a:br>
              <a:rPr lang="en-US" sz="1600" b="1" i="1" dirty="0" smtClean="0">
                <a:solidFill>
                  <a:srgbClr val="002060"/>
                </a:solidFill>
              </a:rPr>
            </a:br>
            <a:r>
              <a:rPr lang="en-US" sz="1600" b="1" dirty="0" smtClean="0"/>
              <a:t>aunikitaeva@sfedu.ru</a:t>
            </a:r>
            <a:endParaRPr lang="ru-RU" sz="1600" dirty="0"/>
          </a:p>
        </p:txBody>
      </p:sp>
      <p:pic>
        <p:nvPicPr>
          <p:cNvPr id="20" name="Рисунок 19" descr="C:\Users\777\AppData\Local\Microsoft\Windows\Temporary Internet Files\Content.Word\PHOTO-2022-04-19-11-56-24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72" y="2816317"/>
            <a:ext cx="1428600" cy="16625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957262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145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программы</dc:title>
  <dc:creator>User</dc:creator>
  <cp:lastModifiedBy>777</cp:lastModifiedBy>
  <cp:revision>94</cp:revision>
  <dcterms:created xsi:type="dcterms:W3CDTF">2020-01-15T14:00:58Z</dcterms:created>
  <dcterms:modified xsi:type="dcterms:W3CDTF">2023-02-21T04:26:00Z</dcterms:modified>
</cp:coreProperties>
</file>