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72" r:id="rId6"/>
    <p:sldId id="269" r:id="rId7"/>
    <p:sldId id="270" r:id="rId8"/>
    <p:sldId id="271" r:id="rId9"/>
    <p:sldId id="268" r:id="rId10"/>
    <p:sldId id="273" r:id="rId11"/>
    <p:sldId id="258" r:id="rId12"/>
    <p:sldId id="261" r:id="rId13"/>
    <p:sldId id="264" r:id="rId14"/>
    <p:sldId id="262" r:id="rId15"/>
    <p:sldId id="263" r:id="rId16"/>
    <p:sldId id="266" r:id="rId17"/>
    <p:sldId id="26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642" y="7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black">
          <a:xfrm>
            <a:off x="0" y="5929313"/>
            <a:ext cx="9150350" cy="928687"/>
          </a:xfrm>
          <a:custGeom>
            <a:avLst/>
            <a:gdLst/>
            <a:ahLst/>
            <a:cxnLst>
              <a:cxn ang="0">
                <a:pos x="2" y="170"/>
              </a:cxn>
              <a:cxn ang="0">
                <a:pos x="277" y="228"/>
              </a:cxn>
              <a:cxn ang="0">
                <a:pos x="529" y="272"/>
              </a:cxn>
              <a:cxn ang="0">
                <a:pos x="715" y="304"/>
              </a:cxn>
              <a:cxn ang="0">
                <a:pos x="1050" y="345"/>
              </a:cxn>
              <a:cxn ang="0">
                <a:pos x="1461" y="357"/>
              </a:cxn>
              <a:cxn ang="0">
                <a:pos x="1860" y="343"/>
              </a:cxn>
              <a:cxn ang="0">
                <a:pos x="2204" y="301"/>
              </a:cxn>
              <a:cxn ang="0">
                <a:pos x="2699" y="216"/>
              </a:cxn>
              <a:cxn ang="0">
                <a:pos x="2991" y="147"/>
              </a:cxn>
              <a:cxn ang="0">
                <a:pos x="3322" y="85"/>
              </a:cxn>
              <a:cxn ang="0">
                <a:pos x="3709" y="35"/>
              </a:cxn>
              <a:cxn ang="0">
                <a:pos x="4008" y="6"/>
              </a:cxn>
              <a:cxn ang="0">
                <a:pos x="4443" y="0"/>
              </a:cxn>
              <a:cxn ang="0">
                <a:pos x="4806" y="26"/>
              </a:cxn>
              <a:cxn ang="0">
                <a:pos x="5169" y="70"/>
              </a:cxn>
              <a:cxn ang="0">
                <a:pos x="5513" y="126"/>
              </a:cxn>
              <a:cxn ang="0">
                <a:pos x="5763" y="166"/>
              </a:cxn>
              <a:cxn ang="0">
                <a:pos x="5764" y="585"/>
              </a:cxn>
              <a:cxn ang="0">
                <a:pos x="2900" y="585"/>
              </a:cxn>
              <a:cxn ang="0">
                <a:pos x="0" y="585"/>
              </a:cxn>
              <a:cxn ang="0">
                <a:pos x="2" y="170"/>
              </a:cxn>
            </a:cxnLst>
            <a:rect l="0" t="0" r="r" b="b"/>
            <a:pathLst>
              <a:path w="5764" h="585">
                <a:moveTo>
                  <a:pt x="2" y="170"/>
                </a:moveTo>
                <a:cubicBezTo>
                  <a:pt x="278" y="222"/>
                  <a:pt x="166" y="208"/>
                  <a:pt x="277" y="228"/>
                </a:cubicBezTo>
                <a:cubicBezTo>
                  <a:pt x="387" y="245"/>
                  <a:pt x="456" y="260"/>
                  <a:pt x="529" y="272"/>
                </a:cubicBezTo>
                <a:cubicBezTo>
                  <a:pt x="601" y="285"/>
                  <a:pt x="628" y="292"/>
                  <a:pt x="715" y="304"/>
                </a:cubicBezTo>
                <a:cubicBezTo>
                  <a:pt x="1102" y="352"/>
                  <a:pt x="994" y="339"/>
                  <a:pt x="1050" y="345"/>
                </a:cubicBezTo>
                <a:cubicBezTo>
                  <a:pt x="1418" y="355"/>
                  <a:pt x="1310" y="357"/>
                  <a:pt x="1461" y="357"/>
                </a:cubicBezTo>
                <a:cubicBezTo>
                  <a:pt x="1681" y="348"/>
                  <a:pt x="1717" y="348"/>
                  <a:pt x="1860" y="343"/>
                </a:cubicBezTo>
                <a:cubicBezTo>
                  <a:pt x="2208" y="322"/>
                  <a:pt x="2073" y="318"/>
                  <a:pt x="2204" y="301"/>
                </a:cubicBezTo>
                <a:cubicBezTo>
                  <a:pt x="2608" y="227"/>
                  <a:pt x="2569" y="242"/>
                  <a:pt x="2699" y="216"/>
                </a:cubicBezTo>
                <a:lnTo>
                  <a:pt x="2991" y="147"/>
                </a:lnTo>
                <a:lnTo>
                  <a:pt x="3322" y="85"/>
                </a:lnTo>
                <a:lnTo>
                  <a:pt x="3709" y="35"/>
                </a:lnTo>
                <a:lnTo>
                  <a:pt x="4008" y="6"/>
                </a:lnTo>
                <a:lnTo>
                  <a:pt x="4443" y="0"/>
                </a:lnTo>
                <a:lnTo>
                  <a:pt x="4806" y="26"/>
                </a:lnTo>
                <a:lnTo>
                  <a:pt x="5169" y="70"/>
                </a:lnTo>
                <a:lnTo>
                  <a:pt x="5513" y="126"/>
                </a:lnTo>
                <a:lnTo>
                  <a:pt x="5763" y="166"/>
                </a:lnTo>
                <a:lnTo>
                  <a:pt x="5764" y="585"/>
                </a:lnTo>
                <a:lnTo>
                  <a:pt x="2900" y="585"/>
                </a:lnTo>
                <a:lnTo>
                  <a:pt x="0" y="585"/>
                </a:lnTo>
                <a:lnTo>
                  <a:pt x="2" y="170"/>
                </a:lnTo>
                <a:close/>
              </a:path>
            </a:pathLst>
          </a:custGeom>
          <a:solidFill>
            <a:srgbClr val="003B90"/>
          </a:solidFill>
          <a:ln w="9525">
            <a:noFill/>
            <a:round/>
            <a:headEnd/>
            <a:tailEnd/>
          </a:ln>
          <a:effectLst/>
        </p:spPr>
        <p:txBody>
          <a:bodyPr wrap="none" anchor="ctr"/>
          <a:lstStyle/>
          <a:p>
            <a:pPr eaLnBrk="0" hangingPunct="0">
              <a:defRPr/>
            </a:pPr>
            <a:endParaRPr lang="en-GB">
              <a:latin typeface="Times New Roman" charset="0"/>
              <a:cs typeface="+mn-cs"/>
            </a:endParaRPr>
          </a:p>
        </p:txBody>
      </p:sp>
      <p:pic>
        <p:nvPicPr>
          <p:cNvPr id="5" name="Picture 3"/>
          <p:cNvPicPr>
            <a:picLocks noChangeAspect="1" noChangeArrowheads="1"/>
          </p:cNvPicPr>
          <p:nvPr/>
        </p:nvPicPr>
        <p:blipFill>
          <a:blip r:embed="rId2" cstate="print"/>
          <a:srcRect/>
          <a:stretch>
            <a:fillRect/>
          </a:stretch>
        </p:blipFill>
        <p:spPr bwMode="auto">
          <a:xfrm>
            <a:off x="0" y="5586413"/>
            <a:ext cx="9144000" cy="1201737"/>
          </a:xfrm>
          <a:prstGeom prst="rect">
            <a:avLst/>
          </a:prstGeom>
          <a:noFill/>
          <a:ln w="9525">
            <a:noFill/>
            <a:miter lim="800000"/>
            <a:headEnd/>
            <a:tailEnd/>
          </a:ln>
        </p:spPr>
      </p:pic>
      <p:pic>
        <p:nvPicPr>
          <p:cNvPr id="6" name="Picture 7"/>
          <p:cNvPicPr>
            <a:picLocks noChangeAspect="1" noChangeArrowheads="1"/>
          </p:cNvPicPr>
          <p:nvPr/>
        </p:nvPicPr>
        <p:blipFill>
          <a:blip r:embed="rId3" cstate="print"/>
          <a:srcRect/>
          <a:stretch>
            <a:fillRect/>
          </a:stretch>
        </p:blipFill>
        <p:spPr bwMode="auto">
          <a:xfrm>
            <a:off x="5514975" y="6356350"/>
            <a:ext cx="2663825" cy="260350"/>
          </a:xfrm>
          <a:prstGeom prst="rect">
            <a:avLst/>
          </a:prstGeom>
          <a:noFill/>
          <a:ln w="9525">
            <a:noFill/>
            <a:miter lim="800000"/>
            <a:headEnd/>
            <a:tailEnd/>
          </a:ln>
        </p:spPr>
      </p:pic>
      <p:sp>
        <p:nvSpPr>
          <p:cNvPr id="7" name="Rectangle 8"/>
          <p:cNvSpPr>
            <a:spLocks noChangeArrowheads="1"/>
          </p:cNvSpPr>
          <p:nvPr/>
        </p:nvSpPr>
        <p:spPr bwMode="auto">
          <a:xfrm>
            <a:off x="0" y="787400"/>
            <a:ext cx="9144000" cy="66675"/>
          </a:xfrm>
          <a:prstGeom prst="rect">
            <a:avLst/>
          </a:prstGeom>
          <a:solidFill>
            <a:srgbClr val="DB0399"/>
          </a:solidFill>
          <a:ln w="9525">
            <a:noFill/>
            <a:miter lim="800000"/>
            <a:headEnd/>
            <a:tailEnd/>
          </a:ln>
          <a:effectLst/>
        </p:spPr>
        <p:txBody>
          <a:bodyPr wrap="none" anchor="ctr"/>
          <a:lstStyle/>
          <a:p>
            <a:pPr eaLnBrk="0" hangingPunct="0">
              <a:defRPr/>
            </a:pPr>
            <a:endParaRPr lang="en-GB">
              <a:latin typeface="Times New Roman" charset="0"/>
              <a:cs typeface="+mn-cs"/>
            </a:endParaRPr>
          </a:p>
        </p:txBody>
      </p:sp>
      <p:pic>
        <p:nvPicPr>
          <p:cNvPr id="8" name="Picture 11"/>
          <p:cNvPicPr>
            <a:picLocks noChangeAspect="1" noChangeArrowheads="1"/>
          </p:cNvPicPr>
          <p:nvPr/>
        </p:nvPicPr>
        <p:blipFill>
          <a:blip r:embed="rId4" cstate="print"/>
          <a:srcRect/>
          <a:stretch>
            <a:fillRect/>
          </a:stretch>
        </p:blipFill>
        <p:spPr bwMode="black">
          <a:xfrm>
            <a:off x="401638" y="222250"/>
            <a:ext cx="5156200" cy="385763"/>
          </a:xfrm>
          <a:prstGeom prst="rect">
            <a:avLst/>
          </a:prstGeom>
          <a:noFill/>
          <a:ln w="9525">
            <a:noFill/>
            <a:miter lim="800000"/>
            <a:headEnd/>
            <a:tailEnd/>
          </a:ln>
        </p:spPr>
      </p:pic>
      <p:sp>
        <p:nvSpPr>
          <p:cNvPr id="882693" name="Rectangle 5"/>
          <p:cNvSpPr>
            <a:spLocks noGrp="1" noChangeArrowheads="1"/>
          </p:cNvSpPr>
          <p:nvPr>
            <p:ph type="subTitle" idx="1"/>
          </p:nvPr>
        </p:nvSpPr>
        <p:spPr>
          <a:xfrm>
            <a:off x="406400" y="4017963"/>
            <a:ext cx="8331200" cy="1295400"/>
          </a:xfrm>
        </p:spPr>
        <p:txBody>
          <a:bodyPr lIns="91440" tIns="45720" rIns="91440" bIns="45720"/>
          <a:lstStyle>
            <a:lvl1pPr marL="0" indent="0" algn="ctr">
              <a:buFont typeface="Monotype Sorts" pitchFamily="2" charset="2"/>
              <a:buNone/>
              <a:defRPr/>
            </a:lvl1pPr>
          </a:lstStyle>
          <a:p>
            <a:r>
              <a:rPr lang="en-US" smtClean="0"/>
              <a:t>Click to edit Master subtitle style</a:t>
            </a:r>
            <a:endParaRPr lang="en-GB"/>
          </a:p>
        </p:txBody>
      </p:sp>
      <p:sp>
        <p:nvSpPr>
          <p:cNvPr id="882694" name="Rectangle 6"/>
          <p:cNvSpPr>
            <a:spLocks noGrp="1" noChangeArrowheads="1"/>
          </p:cNvSpPr>
          <p:nvPr>
            <p:ph type="ctrTitle"/>
          </p:nvPr>
        </p:nvSpPr>
        <p:spPr>
          <a:xfrm>
            <a:off x="406400" y="1522413"/>
            <a:ext cx="8331200" cy="2044700"/>
          </a:xfrm>
        </p:spPr>
        <p:txBody>
          <a:bodyPr/>
          <a:lstStyle>
            <a:lvl1pPr algn="ctr">
              <a:defRPr sz="3300"/>
            </a:lvl1pPr>
          </a:lstStyle>
          <a:p>
            <a:r>
              <a:rPr lang="en-US" smtClean="0"/>
              <a:t>Click to edit Master title style</a:t>
            </a:r>
            <a:endParaRPr lang="en-GB"/>
          </a:p>
        </p:txBody>
      </p:sp>
      <p:sp>
        <p:nvSpPr>
          <p:cNvPr id="9" name="Rectangle 4"/>
          <p:cNvSpPr>
            <a:spLocks noGrp="1" noChangeArrowheads="1"/>
          </p:cNvSpPr>
          <p:nvPr>
            <p:ph type="sldNum" sz="quarter" idx="10"/>
          </p:nvPr>
        </p:nvSpPr>
        <p:spPr/>
        <p:txBody>
          <a:bodyPr/>
          <a:lstStyle>
            <a:lvl1pPr>
              <a:defRPr/>
            </a:lvl1pPr>
          </a:lstStyle>
          <a:p>
            <a:fld id="{CEC129A6-C73D-4BB5-91F7-81F2217B1468}" type="slidenum">
              <a:rPr lang="en-GB" smtClean="0"/>
              <a:pPr/>
              <a:t>‹#›</a:t>
            </a:fld>
            <a:endParaRPr lang="en-GB"/>
          </a:p>
        </p:txBody>
      </p:sp>
      <p:sp>
        <p:nvSpPr>
          <p:cNvPr id="10" name="Rectangle 9"/>
          <p:cNvSpPr>
            <a:spLocks noGrp="1" noChangeArrowheads="1"/>
          </p:cNvSpPr>
          <p:nvPr>
            <p:ph type="ftr" sz="quarter" idx="11"/>
          </p:nvPr>
        </p:nvSpPr>
        <p:spPr/>
        <p:txBody>
          <a:bodyPr/>
          <a:lstStyle>
            <a:lvl1pPr>
              <a:defRPr/>
            </a:lvl1pPr>
          </a:lstStyle>
          <a:p>
            <a:endParaRPr lang="en-GB"/>
          </a:p>
        </p:txBody>
      </p:sp>
      <p:sp>
        <p:nvSpPr>
          <p:cNvPr id="11" name="Rectangle 10"/>
          <p:cNvSpPr>
            <a:spLocks noGrp="1" noChangeArrowheads="1"/>
          </p:cNvSpPr>
          <p:nvPr>
            <p:ph type="dt" sz="half" idx="12"/>
          </p:nvPr>
        </p:nvSpPr>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5" name="Rectangle 7"/>
          <p:cNvSpPr>
            <a:spLocks noGrp="1" noChangeArrowheads="1"/>
          </p:cNvSpPr>
          <p:nvPr>
            <p:ph type="ftr" sz="quarter" idx="11"/>
          </p:nvPr>
        </p:nvSpPr>
        <p:spPr>
          <a:ln/>
        </p:spPr>
        <p:txBody>
          <a:bodyPr/>
          <a:lstStyle>
            <a:lvl1pPr>
              <a:defRPr/>
            </a:lvl1pPr>
          </a:lstStyle>
          <a:p>
            <a:endParaRPr lang="en-GB"/>
          </a:p>
        </p:txBody>
      </p:sp>
      <p:sp>
        <p:nvSpPr>
          <p:cNvPr id="6"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0675" y="0"/>
            <a:ext cx="2092325" cy="53070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3700" y="0"/>
            <a:ext cx="6124575" cy="53070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5" name="Rectangle 7"/>
          <p:cNvSpPr>
            <a:spLocks noGrp="1" noChangeArrowheads="1"/>
          </p:cNvSpPr>
          <p:nvPr>
            <p:ph type="ftr" sz="quarter" idx="11"/>
          </p:nvPr>
        </p:nvSpPr>
        <p:spPr>
          <a:ln/>
        </p:spPr>
        <p:txBody>
          <a:bodyPr/>
          <a:lstStyle>
            <a:lvl1pPr>
              <a:defRPr/>
            </a:lvl1pPr>
          </a:lstStyle>
          <a:p>
            <a:endParaRPr lang="en-GB"/>
          </a:p>
        </p:txBody>
      </p:sp>
      <p:sp>
        <p:nvSpPr>
          <p:cNvPr id="6"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5" name="Rectangle 7"/>
          <p:cNvSpPr>
            <a:spLocks noGrp="1" noChangeArrowheads="1"/>
          </p:cNvSpPr>
          <p:nvPr>
            <p:ph type="ftr" sz="quarter" idx="11"/>
          </p:nvPr>
        </p:nvSpPr>
        <p:spPr>
          <a:ln/>
        </p:spPr>
        <p:txBody>
          <a:bodyPr/>
          <a:lstStyle>
            <a:lvl1pPr>
              <a:defRPr/>
            </a:lvl1pPr>
          </a:lstStyle>
          <a:p>
            <a:endParaRPr lang="en-GB"/>
          </a:p>
        </p:txBody>
      </p:sp>
      <p:sp>
        <p:nvSpPr>
          <p:cNvPr id="6"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5" name="Rectangle 7"/>
          <p:cNvSpPr>
            <a:spLocks noGrp="1" noChangeArrowheads="1"/>
          </p:cNvSpPr>
          <p:nvPr>
            <p:ph type="ftr" sz="quarter" idx="11"/>
          </p:nvPr>
        </p:nvSpPr>
        <p:spPr>
          <a:ln/>
        </p:spPr>
        <p:txBody>
          <a:bodyPr/>
          <a:lstStyle>
            <a:lvl1pPr>
              <a:defRPr/>
            </a:lvl1pPr>
          </a:lstStyle>
          <a:p>
            <a:endParaRPr lang="en-GB"/>
          </a:p>
        </p:txBody>
      </p:sp>
      <p:sp>
        <p:nvSpPr>
          <p:cNvPr id="6"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343025"/>
            <a:ext cx="4089400" cy="3963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43025"/>
            <a:ext cx="4089400" cy="3963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6" name="Rectangle 7"/>
          <p:cNvSpPr>
            <a:spLocks noGrp="1" noChangeArrowheads="1"/>
          </p:cNvSpPr>
          <p:nvPr>
            <p:ph type="ftr" sz="quarter" idx="11"/>
          </p:nvPr>
        </p:nvSpPr>
        <p:spPr>
          <a:ln/>
        </p:spPr>
        <p:txBody>
          <a:bodyPr/>
          <a:lstStyle>
            <a:lvl1pPr>
              <a:defRPr/>
            </a:lvl1pPr>
          </a:lstStyle>
          <a:p>
            <a:endParaRPr lang="en-GB"/>
          </a:p>
        </p:txBody>
      </p:sp>
      <p:sp>
        <p:nvSpPr>
          <p:cNvPr id="7"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8" name="Rectangle 7"/>
          <p:cNvSpPr>
            <a:spLocks noGrp="1" noChangeArrowheads="1"/>
          </p:cNvSpPr>
          <p:nvPr>
            <p:ph type="ftr" sz="quarter" idx="11"/>
          </p:nvPr>
        </p:nvSpPr>
        <p:spPr>
          <a:ln/>
        </p:spPr>
        <p:txBody>
          <a:bodyPr/>
          <a:lstStyle>
            <a:lvl1pPr>
              <a:defRPr/>
            </a:lvl1pPr>
          </a:lstStyle>
          <a:p>
            <a:endParaRPr lang="en-GB"/>
          </a:p>
        </p:txBody>
      </p:sp>
      <p:sp>
        <p:nvSpPr>
          <p:cNvPr id="9"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4" name="Rectangle 7"/>
          <p:cNvSpPr>
            <a:spLocks noGrp="1" noChangeArrowheads="1"/>
          </p:cNvSpPr>
          <p:nvPr>
            <p:ph type="ftr" sz="quarter" idx="11"/>
          </p:nvPr>
        </p:nvSpPr>
        <p:spPr>
          <a:ln/>
        </p:spPr>
        <p:txBody>
          <a:bodyPr/>
          <a:lstStyle>
            <a:lvl1pPr>
              <a:defRPr/>
            </a:lvl1pPr>
          </a:lstStyle>
          <a:p>
            <a:endParaRPr lang="en-GB"/>
          </a:p>
        </p:txBody>
      </p:sp>
      <p:sp>
        <p:nvSpPr>
          <p:cNvPr id="5"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3" name="Rectangle 7"/>
          <p:cNvSpPr>
            <a:spLocks noGrp="1" noChangeArrowheads="1"/>
          </p:cNvSpPr>
          <p:nvPr>
            <p:ph type="ftr" sz="quarter" idx="11"/>
          </p:nvPr>
        </p:nvSpPr>
        <p:spPr>
          <a:ln/>
        </p:spPr>
        <p:txBody>
          <a:bodyPr/>
          <a:lstStyle>
            <a:lvl1pPr>
              <a:defRPr/>
            </a:lvl1pPr>
          </a:lstStyle>
          <a:p>
            <a:endParaRPr lang="en-GB"/>
          </a:p>
        </p:txBody>
      </p:sp>
      <p:sp>
        <p:nvSpPr>
          <p:cNvPr id="4"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6" name="Rectangle 7"/>
          <p:cNvSpPr>
            <a:spLocks noGrp="1" noChangeArrowheads="1"/>
          </p:cNvSpPr>
          <p:nvPr>
            <p:ph type="ftr" sz="quarter" idx="11"/>
          </p:nvPr>
        </p:nvSpPr>
        <p:spPr>
          <a:ln/>
        </p:spPr>
        <p:txBody>
          <a:bodyPr/>
          <a:lstStyle>
            <a:lvl1pPr>
              <a:defRPr/>
            </a:lvl1pPr>
          </a:lstStyle>
          <a:p>
            <a:endParaRPr lang="en-GB"/>
          </a:p>
        </p:txBody>
      </p:sp>
      <p:sp>
        <p:nvSpPr>
          <p:cNvPr id="7"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CEC129A6-C73D-4BB5-91F7-81F2217B1468}" type="slidenum">
              <a:rPr lang="en-GB" smtClean="0"/>
              <a:pPr/>
              <a:t>‹#›</a:t>
            </a:fld>
            <a:endParaRPr lang="en-GB"/>
          </a:p>
        </p:txBody>
      </p:sp>
      <p:sp>
        <p:nvSpPr>
          <p:cNvPr id="6" name="Rectangle 7"/>
          <p:cNvSpPr>
            <a:spLocks noGrp="1" noChangeArrowheads="1"/>
          </p:cNvSpPr>
          <p:nvPr>
            <p:ph type="ftr" sz="quarter" idx="11"/>
          </p:nvPr>
        </p:nvSpPr>
        <p:spPr>
          <a:ln/>
        </p:spPr>
        <p:txBody>
          <a:bodyPr/>
          <a:lstStyle>
            <a:lvl1pPr>
              <a:defRPr/>
            </a:lvl1pPr>
          </a:lstStyle>
          <a:p>
            <a:endParaRPr lang="en-GB"/>
          </a:p>
        </p:txBody>
      </p:sp>
      <p:sp>
        <p:nvSpPr>
          <p:cNvPr id="7" name="Rectangle 8"/>
          <p:cNvSpPr>
            <a:spLocks noGrp="1" noChangeArrowheads="1"/>
          </p:cNvSpPr>
          <p:nvPr>
            <p:ph type="dt" sz="half" idx="12"/>
          </p:nvPr>
        </p:nvSpPr>
        <p:spPr>
          <a:ln/>
        </p:spPr>
        <p:txBody>
          <a:bodyPr/>
          <a:lstStyle>
            <a:lvl1pPr>
              <a:defRPr/>
            </a:lvl1pPr>
          </a:lstStyle>
          <a:p>
            <a:fld id="{EC76CEC4-9C78-4A25-BFEC-0E85D204EAE1}" type="datetimeFigureOut">
              <a:rPr lang="en-US" smtClean="0"/>
              <a:pPr/>
              <a:t>4/13/2011</a:t>
            </a:fld>
            <a:endParaRPr lang="en-GB"/>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black">
          <a:xfrm>
            <a:off x="393700" y="0"/>
            <a:ext cx="8369300" cy="774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881667" name="Rectangle 3"/>
          <p:cNvSpPr>
            <a:spLocks noGrp="1" noChangeArrowheads="1"/>
          </p:cNvSpPr>
          <p:nvPr>
            <p:ph type="body" idx="1"/>
          </p:nvPr>
        </p:nvSpPr>
        <p:spPr bwMode="black">
          <a:xfrm>
            <a:off x="406400" y="1343025"/>
            <a:ext cx="8331200" cy="3963988"/>
          </a:xfrm>
          <a:prstGeom prst="rect">
            <a:avLst/>
          </a:prstGeom>
          <a:noFill/>
          <a:ln w="9525">
            <a:noFill/>
            <a:miter lim="800000"/>
            <a:headEnd/>
            <a:tailEnd/>
          </a:ln>
        </p:spPr>
        <p:txBody>
          <a:bodyPr vert="horz" wrap="square" lIns="90000" tIns="46800" rIns="90000" bIns="4680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881668" name="Freeform 4"/>
          <p:cNvSpPr>
            <a:spLocks/>
          </p:cNvSpPr>
          <p:nvPr/>
        </p:nvSpPr>
        <p:spPr bwMode="black">
          <a:xfrm>
            <a:off x="0" y="5929313"/>
            <a:ext cx="9150350" cy="928687"/>
          </a:xfrm>
          <a:custGeom>
            <a:avLst/>
            <a:gdLst/>
            <a:ahLst/>
            <a:cxnLst>
              <a:cxn ang="0">
                <a:pos x="2" y="170"/>
              </a:cxn>
              <a:cxn ang="0">
                <a:pos x="277" y="228"/>
              </a:cxn>
              <a:cxn ang="0">
                <a:pos x="529" y="272"/>
              </a:cxn>
              <a:cxn ang="0">
                <a:pos x="715" y="304"/>
              </a:cxn>
              <a:cxn ang="0">
                <a:pos x="1050" y="345"/>
              </a:cxn>
              <a:cxn ang="0">
                <a:pos x="1461" y="357"/>
              </a:cxn>
              <a:cxn ang="0">
                <a:pos x="1860" y="343"/>
              </a:cxn>
              <a:cxn ang="0">
                <a:pos x="2204" y="301"/>
              </a:cxn>
              <a:cxn ang="0">
                <a:pos x="2699" y="216"/>
              </a:cxn>
              <a:cxn ang="0">
                <a:pos x="2991" y="147"/>
              </a:cxn>
              <a:cxn ang="0">
                <a:pos x="3322" y="85"/>
              </a:cxn>
              <a:cxn ang="0">
                <a:pos x="3709" y="35"/>
              </a:cxn>
              <a:cxn ang="0">
                <a:pos x="4008" y="6"/>
              </a:cxn>
              <a:cxn ang="0">
                <a:pos x="4443" y="0"/>
              </a:cxn>
              <a:cxn ang="0">
                <a:pos x="4806" y="26"/>
              </a:cxn>
              <a:cxn ang="0">
                <a:pos x="5169" y="70"/>
              </a:cxn>
              <a:cxn ang="0">
                <a:pos x="5513" y="126"/>
              </a:cxn>
              <a:cxn ang="0">
                <a:pos x="5763" y="166"/>
              </a:cxn>
              <a:cxn ang="0">
                <a:pos x="5764" y="585"/>
              </a:cxn>
              <a:cxn ang="0">
                <a:pos x="2900" y="585"/>
              </a:cxn>
              <a:cxn ang="0">
                <a:pos x="0" y="585"/>
              </a:cxn>
              <a:cxn ang="0">
                <a:pos x="2" y="170"/>
              </a:cxn>
            </a:cxnLst>
            <a:rect l="0" t="0" r="r" b="b"/>
            <a:pathLst>
              <a:path w="5764" h="585">
                <a:moveTo>
                  <a:pt x="2" y="170"/>
                </a:moveTo>
                <a:cubicBezTo>
                  <a:pt x="278" y="222"/>
                  <a:pt x="166" y="208"/>
                  <a:pt x="277" y="228"/>
                </a:cubicBezTo>
                <a:cubicBezTo>
                  <a:pt x="387" y="245"/>
                  <a:pt x="456" y="260"/>
                  <a:pt x="529" y="272"/>
                </a:cubicBezTo>
                <a:cubicBezTo>
                  <a:pt x="601" y="285"/>
                  <a:pt x="628" y="292"/>
                  <a:pt x="715" y="304"/>
                </a:cubicBezTo>
                <a:cubicBezTo>
                  <a:pt x="1102" y="352"/>
                  <a:pt x="994" y="339"/>
                  <a:pt x="1050" y="345"/>
                </a:cubicBezTo>
                <a:cubicBezTo>
                  <a:pt x="1418" y="355"/>
                  <a:pt x="1310" y="357"/>
                  <a:pt x="1461" y="357"/>
                </a:cubicBezTo>
                <a:cubicBezTo>
                  <a:pt x="1681" y="348"/>
                  <a:pt x="1717" y="348"/>
                  <a:pt x="1860" y="343"/>
                </a:cubicBezTo>
                <a:cubicBezTo>
                  <a:pt x="2208" y="322"/>
                  <a:pt x="2073" y="318"/>
                  <a:pt x="2204" y="301"/>
                </a:cubicBezTo>
                <a:cubicBezTo>
                  <a:pt x="2608" y="227"/>
                  <a:pt x="2569" y="242"/>
                  <a:pt x="2699" y="216"/>
                </a:cubicBezTo>
                <a:lnTo>
                  <a:pt x="2991" y="147"/>
                </a:lnTo>
                <a:lnTo>
                  <a:pt x="3322" y="85"/>
                </a:lnTo>
                <a:lnTo>
                  <a:pt x="3709" y="35"/>
                </a:lnTo>
                <a:lnTo>
                  <a:pt x="4008" y="6"/>
                </a:lnTo>
                <a:lnTo>
                  <a:pt x="4443" y="0"/>
                </a:lnTo>
                <a:lnTo>
                  <a:pt x="4806" y="26"/>
                </a:lnTo>
                <a:lnTo>
                  <a:pt x="5169" y="70"/>
                </a:lnTo>
                <a:lnTo>
                  <a:pt x="5513" y="126"/>
                </a:lnTo>
                <a:lnTo>
                  <a:pt x="5763" y="166"/>
                </a:lnTo>
                <a:lnTo>
                  <a:pt x="5764" y="585"/>
                </a:lnTo>
                <a:lnTo>
                  <a:pt x="2900" y="585"/>
                </a:lnTo>
                <a:lnTo>
                  <a:pt x="0" y="585"/>
                </a:lnTo>
                <a:lnTo>
                  <a:pt x="2" y="170"/>
                </a:lnTo>
                <a:close/>
              </a:path>
            </a:pathLst>
          </a:custGeom>
          <a:solidFill>
            <a:srgbClr val="003B90"/>
          </a:solidFill>
          <a:ln w="9525">
            <a:noFill/>
            <a:round/>
            <a:headEnd/>
            <a:tailEnd/>
          </a:ln>
          <a:effectLst/>
        </p:spPr>
        <p:txBody>
          <a:bodyPr wrap="none" anchor="ctr"/>
          <a:lstStyle/>
          <a:p>
            <a:pPr eaLnBrk="0" hangingPunct="0">
              <a:defRPr/>
            </a:pPr>
            <a:endParaRPr lang="en-GB">
              <a:latin typeface="Times New Roman" charset="0"/>
              <a:cs typeface="+mn-cs"/>
            </a:endParaRPr>
          </a:p>
        </p:txBody>
      </p:sp>
      <p:pic>
        <p:nvPicPr>
          <p:cNvPr id="1029" name="Picture 5"/>
          <p:cNvPicPr>
            <a:picLocks noChangeAspect="1" noChangeArrowheads="1"/>
          </p:cNvPicPr>
          <p:nvPr/>
        </p:nvPicPr>
        <p:blipFill>
          <a:blip r:embed="rId13" cstate="print"/>
          <a:srcRect/>
          <a:stretch>
            <a:fillRect/>
          </a:stretch>
        </p:blipFill>
        <p:spPr bwMode="auto">
          <a:xfrm>
            <a:off x="0" y="5586413"/>
            <a:ext cx="9144000" cy="1201737"/>
          </a:xfrm>
          <a:prstGeom prst="rect">
            <a:avLst/>
          </a:prstGeom>
          <a:noFill/>
          <a:ln w="9525">
            <a:noFill/>
            <a:miter lim="800000"/>
            <a:headEnd/>
            <a:tailEnd/>
          </a:ln>
        </p:spPr>
      </p:pic>
      <p:sp>
        <p:nvSpPr>
          <p:cNvPr id="881670" name="Rectangle 6"/>
          <p:cNvSpPr>
            <a:spLocks noGrp="1" noChangeArrowheads="1"/>
          </p:cNvSpPr>
          <p:nvPr>
            <p:ph type="sldNum" sz="quarter" idx="4"/>
          </p:nvPr>
        </p:nvSpPr>
        <p:spPr bwMode="white">
          <a:xfrm>
            <a:off x="6826250" y="6607175"/>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mn-lt"/>
                <a:cs typeface="+mn-cs"/>
              </a:defRPr>
            </a:lvl1pPr>
          </a:lstStyle>
          <a:p>
            <a:fld id="{CEC129A6-C73D-4BB5-91F7-81F2217B1468}" type="slidenum">
              <a:rPr lang="en-GB" smtClean="0"/>
              <a:pPr/>
              <a:t>‹#›</a:t>
            </a:fld>
            <a:endParaRPr lang="en-GB"/>
          </a:p>
        </p:txBody>
      </p:sp>
      <p:sp>
        <p:nvSpPr>
          <p:cNvPr id="881671" name="Rectangle 7"/>
          <p:cNvSpPr>
            <a:spLocks noGrp="1" noChangeArrowheads="1"/>
          </p:cNvSpPr>
          <p:nvPr>
            <p:ph type="ftr" sz="quarter" idx="3"/>
          </p:nvPr>
        </p:nvSpPr>
        <p:spPr bwMode="white">
          <a:xfrm>
            <a:off x="3098800" y="6607175"/>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200">
                <a:latin typeface="+mn-lt"/>
                <a:cs typeface="+mn-cs"/>
              </a:defRPr>
            </a:lvl1pPr>
          </a:lstStyle>
          <a:p>
            <a:endParaRPr lang="en-GB"/>
          </a:p>
        </p:txBody>
      </p:sp>
      <p:sp>
        <p:nvSpPr>
          <p:cNvPr id="881672" name="Rectangle 8"/>
          <p:cNvSpPr>
            <a:spLocks noGrp="1" noChangeArrowheads="1"/>
          </p:cNvSpPr>
          <p:nvPr>
            <p:ph type="dt" sz="half" idx="2"/>
          </p:nvPr>
        </p:nvSpPr>
        <p:spPr bwMode="white">
          <a:xfrm>
            <a:off x="406400" y="6607175"/>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solidFill>
                  <a:schemeClr val="bg2"/>
                </a:solidFill>
                <a:latin typeface="+mn-lt"/>
                <a:cs typeface="+mn-cs"/>
              </a:defRPr>
            </a:lvl1pPr>
          </a:lstStyle>
          <a:p>
            <a:fld id="{EC76CEC4-9C78-4A25-BFEC-0E85D204EAE1}" type="datetimeFigureOut">
              <a:rPr lang="en-US" smtClean="0"/>
              <a:pPr/>
              <a:t>4/13/2011</a:t>
            </a:fld>
            <a:endParaRPr lang="en-GB"/>
          </a:p>
        </p:txBody>
      </p:sp>
      <p:pic>
        <p:nvPicPr>
          <p:cNvPr id="1033" name="Picture 9"/>
          <p:cNvPicPr>
            <a:picLocks noChangeAspect="1" noChangeArrowheads="1"/>
          </p:cNvPicPr>
          <p:nvPr/>
        </p:nvPicPr>
        <p:blipFill>
          <a:blip r:embed="rId14" cstate="print"/>
          <a:srcRect/>
          <a:stretch>
            <a:fillRect/>
          </a:stretch>
        </p:blipFill>
        <p:spPr bwMode="auto">
          <a:xfrm>
            <a:off x="5514975" y="6356350"/>
            <a:ext cx="2663825" cy="260350"/>
          </a:xfrm>
          <a:prstGeom prst="rect">
            <a:avLst/>
          </a:prstGeom>
          <a:noFill/>
          <a:ln w="9525">
            <a:noFill/>
            <a:miter lim="800000"/>
            <a:headEnd/>
            <a:tailEnd/>
          </a:ln>
        </p:spPr>
      </p:pic>
      <p:sp>
        <p:nvSpPr>
          <p:cNvPr id="881674" name="Rectangle 10"/>
          <p:cNvSpPr>
            <a:spLocks noChangeArrowheads="1"/>
          </p:cNvSpPr>
          <p:nvPr/>
        </p:nvSpPr>
        <p:spPr bwMode="auto">
          <a:xfrm>
            <a:off x="0" y="787400"/>
            <a:ext cx="9144000" cy="66675"/>
          </a:xfrm>
          <a:prstGeom prst="rect">
            <a:avLst/>
          </a:prstGeom>
          <a:solidFill>
            <a:srgbClr val="DB0399"/>
          </a:solidFill>
          <a:ln w="9525">
            <a:noFill/>
            <a:miter lim="800000"/>
            <a:headEnd/>
            <a:tailEnd/>
          </a:ln>
          <a:effectLst/>
        </p:spPr>
        <p:txBody>
          <a:bodyPr wrap="none" anchor="ctr"/>
          <a:lstStyle/>
          <a:p>
            <a:pPr eaLnBrk="0" hangingPunct="0">
              <a:defRPr/>
            </a:pPr>
            <a:endParaRPr lang="en-GB">
              <a:latin typeface="Times New Roman" charset="0"/>
              <a:cs typeface="+mn-cs"/>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881667">
                                            <p:txEl>
                                              <p:pRg st="0" end="0"/>
                                            </p:txEl>
                                          </p:spTgt>
                                        </p:tgtEl>
                                        <p:attrNameLst>
                                          <p:attrName>style.visibility</p:attrName>
                                        </p:attrNameLst>
                                      </p:cBhvr>
                                      <p:to>
                                        <p:strVal val="visible"/>
                                      </p:to>
                                    </p:set>
                                    <p:animEffect transition="in" filter="slide(fromLeft)">
                                      <p:cBhvr>
                                        <p:cTn id="7" dur="500"/>
                                        <p:tgtEl>
                                          <p:spTgt spid="8816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881667">
                                            <p:txEl>
                                              <p:pRg st="1" end="1"/>
                                            </p:txEl>
                                          </p:spTgt>
                                        </p:tgtEl>
                                        <p:attrNameLst>
                                          <p:attrName>style.visibility</p:attrName>
                                        </p:attrNameLst>
                                      </p:cBhvr>
                                      <p:to>
                                        <p:strVal val="visible"/>
                                      </p:to>
                                    </p:set>
                                    <p:animEffect transition="in" filter="slide(fromLeft)">
                                      <p:cBhvr>
                                        <p:cTn id="12" dur="500"/>
                                        <p:tgtEl>
                                          <p:spTgt spid="8816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881667">
                                            <p:txEl>
                                              <p:pRg st="2" end="2"/>
                                            </p:txEl>
                                          </p:spTgt>
                                        </p:tgtEl>
                                        <p:attrNameLst>
                                          <p:attrName>style.visibility</p:attrName>
                                        </p:attrNameLst>
                                      </p:cBhvr>
                                      <p:to>
                                        <p:strVal val="visible"/>
                                      </p:to>
                                    </p:set>
                                    <p:animEffect transition="in" filter="slide(fromLeft)">
                                      <p:cBhvr>
                                        <p:cTn id="17" dur="500"/>
                                        <p:tgtEl>
                                          <p:spTgt spid="8816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881667">
                                            <p:txEl>
                                              <p:pRg st="3" end="3"/>
                                            </p:txEl>
                                          </p:spTgt>
                                        </p:tgtEl>
                                        <p:attrNameLst>
                                          <p:attrName>style.visibility</p:attrName>
                                        </p:attrNameLst>
                                      </p:cBhvr>
                                      <p:to>
                                        <p:strVal val="visible"/>
                                      </p:to>
                                    </p:set>
                                    <p:animEffect transition="in" filter="slide(fromLeft)">
                                      <p:cBhvr>
                                        <p:cTn id="22" dur="500"/>
                                        <p:tgtEl>
                                          <p:spTgt spid="8816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881667">
                                            <p:txEl>
                                              <p:pRg st="4" end="4"/>
                                            </p:txEl>
                                          </p:spTgt>
                                        </p:tgtEl>
                                        <p:attrNameLst>
                                          <p:attrName>style.visibility</p:attrName>
                                        </p:attrNameLst>
                                      </p:cBhvr>
                                      <p:to>
                                        <p:strVal val="visible"/>
                                      </p:to>
                                    </p:set>
                                    <p:animEffect transition="in" filter="slide(fromLeft)">
                                      <p:cBhvr>
                                        <p:cTn id="27" dur="500"/>
                                        <p:tgtEl>
                                          <p:spTgt spid="8816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1667" grpId="0" build="p" bldLvl="5" autoUpdateAnimBg="0">
        <p:tmplLst>
          <p:tmpl lvl="1">
            <p:tnLst>
              <p:par>
                <p:cTn presetID="12" presetClass="entr" presetSubtype="8" fill="hold" nodeType="clickEffect">
                  <p:stCondLst>
                    <p:cond delay="0"/>
                  </p:stCondLst>
                  <p:childTnLst>
                    <p:set>
                      <p:cBhvr>
                        <p:cTn dur="1" fill="hold">
                          <p:stCondLst>
                            <p:cond delay="0"/>
                          </p:stCondLst>
                        </p:cTn>
                        <p:tgtEl>
                          <p:spTgt spid="881667"/>
                        </p:tgtEl>
                        <p:attrNameLst>
                          <p:attrName>style.visibility</p:attrName>
                        </p:attrNameLst>
                      </p:cBhvr>
                      <p:to>
                        <p:strVal val="visible"/>
                      </p:to>
                    </p:set>
                    <p:animEffect transition="in" filter="slide(fromLeft)">
                      <p:cBhvr>
                        <p:cTn dur="500"/>
                        <p:tgtEl>
                          <p:spTgt spid="881667"/>
                        </p:tgtEl>
                      </p:cBhvr>
                    </p:animEffect>
                  </p:childTnLst>
                </p:cTn>
              </p:par>
            </p:tnLst>
          </p:tmpl>
          <p:tmpl lvl="2">
            <p:tnLst>
              <p:par>
                <p:cTn presetID="12" presetClass="entr" presetSubtype="8" fill="hold" nodeType="clickEffect">
                  <p:stCondLst>
                    <p:cond delay="0"/>
                  </p:stCondLst>
                  <p:childTnLst>
                    <p:set>
                      <p:cBhvr>
                        <p:cTn dur="1" fill="hold">
                          <p:stCondLst>
                            <p:cond delay="0"/>
                          </p:stCondLst>
                        </p:cTn>
                        <p:tgtEl>
                          <p:spTgt spid="881667"/>
                        </p:tgtEl>
                        <p:attrNameLst>
                          <p:attrName>style.visibility</p:attrName>
                        </p:attrNameLst>
                      </p:cBhvr>
                      <p:to>
                        <p:strVal val="visible"/>
                      </p:to>
                    </p:set>
                    <p:animEffect transition="in" filter="slide(fromLeft)">
                      <p:cBhvr>
                        <p:cTn dur="500"/>
                        <p:tgtEl>
                          <p:spTgt spid="881667"/>
                        </p:tgtEl>
                      </p:cBhvr>
                    </p:animEffect>
                  </p:childTnLst>
                </p:cTn>
              </p:par>
            </p:tnLst>
          </p:tmpl>
          <p:tmpl lvl="3">
            <p:tnLst>
              <p:par>
                <p:cTn presetID="12" presetClass="entr" presetSubtype="8" fill="hold" nodeType="clickEffect">
                  <p:stCondLst>
                    <p:cond delay="0"/>
                  </p:stCondLst>
                  <p:childTnLst>
                    <p:set>
                      <p:cBhvr>
                        <p:cTn dur="1" fill="hold">
                          <p:stCondLst>
                            <p:cond delay="0"/>
                          </p:stCondLst>
                        </p:cTn>
                        <p:tgtEl>
                          <p:spTgt spid="881667"/>
                        </p:tgtEl>
                        <p:attrNameLst>
                          <p:attrName>style.visibility</p:attrName>
                        </p:attrNameLst>
                      </p:cBhvr>
                      <p:to>
                        <p:strVal val="visible"/>
                      </p:to>
                    </p:set>
                    <p:animEffect transition="in" filter="slide(fromLeft)">
                      <p:cBhvr>
                        <p:cTn dur="500"/>
                        <p:tgtEl>
                          <p:spTgt spid="881667"/>
                        </p:tgtEl>
                      </p:cBhvr>
                    </p:animEffect>
                  </p:childTnLst>
                </p:cTn>
              </p:par>
            </p:tnLst>
          </p:tmpl>
          <p:tmpl lvl="4">
            <p:tnLst>
              <p:par>
                <p:cTn presetID="12" presetClass="entr" presetSubtype="8" fill="hold" nodeType="clickEffect">
                  <p:stCondLst>
                    <p:cond delay="0"/>
                  </p:stCondLst>
                  <p:childTnLst>
                    <p:set>
                      <p:cBhvr>
                        <p:cTn dur="1" fill="hold">
                          <p:stCondLst>
                            <p:cond delay="0"/>
                          </p:stCondLst>
                        </p:cTn>
                        <p:tgtEl>
                          <p:spTgt spid="881667"/>
                        </p:tgtEl>
                        <p:attrNameLst>
                          <p:attrName>style.visibility</p:attrName>
                        </p:attrNameLst>
                      </p:cBhvr>
                      <p:to>
                        <p:strVal val="visible"/>
                      </p:to>
                    </p:set>
                    <p:animEffect transition="in" filter="slide(fromLeft)">
                      <p:cBhvr>
                        <p:cTn dur="500"/>
                        <p:tgtEl>
                          <p:spTgt spid="881667"/>
                        </p:tgtEl>
                      </p:cBhvr>
                    </p:animEffect>
                  </p:childTnLst>
                </p:cTn>
              </p:par>
            </p:tnLst>
          </p:tmpl>
          <p:tmpl lvl="5">
            <p:tnLst>
              <p:par>
                <p:cTn presetID="12" presetClass="entr" presetSubtype="8" fill="hold" nodeType="clickEffect">
                  <p:stCondLst>
                    <p:cond delay="0"/>
                  </p:stCondLst>
                  <p:childTnLst>
                    <p:set>
                      <p:cBhvr>
                        <p:cTn dur="1" fill="hold">
                          <p:stCondLst>
                            <p:cond delay="0"/>
                          </p:stCondLst>
                        </p:cTn>
                        <p:tgtEl>
                          <p:spTgt spid="881667"/>
                        </p:tgtEl>
                        <p:attrNameLst>
                          <p:attrName>style.visibility</p:attrName>
                        </p:attrNameLst>
                      </p:cBhvr>
                      <p:to>
                        <p:strVal val="visible"/>
                      </p:to>
                    </p:set>
                    <p:animEffect transition="in" filter="slide(fromLeft)">
                      <p:cBhvr>
                        <p:cTn dur="500"/>
                        <p:tgtEl>
                          <p:spTgt spid="881667"/>
                        </p:tgtEl>
                      </p:cBhvr>
                    </p:animEffect>
                  </p:childTnLst>
                </p:cTn>
              </p:par>
            </p:tnLst>
          </p:tmpl>
        </p:tmplLst>
      </p:bldP>
    </p:bldLst>
  </p:timing>
  <p:txStyles>
    <p:titleStyle>
      <a:lvl1pPr algn="l" rtl="0" eaLnBrk="1" fontAlgn="base" hangingPunct="1">
        <a:spcBef>
          <a:spcPct val="0"/>
        </a:spcBef>
        <a:spcAft>
          <a:spcPct val="0"/>
        </a:spcAft>
        <a:defRPr sz="2900" b="1">
          <a:solidFill>
            <a:srgbClr val="003B90"/>
          </a:solidFill>
          <a:latin typeface="+mj-lt"/>
          <a:ea typeface="+mj-ea"/>
          <a:cs typeface="+mj-cs"/>
        </a:defRPr>
      </a:lvl1pPr>
      <a:lvl2pPr algn="l" rtl="0" eaLnBrk="1" fontAlgn="base" hangingPunct="1">
        <a:spcBef>
          <a:spcPct val="0"/>
        </a:spcBef>
        <a:spcAft>
          <a:spcPct val="0"/>
        </a:spcAft>
        <a:defRPr sz="2900" b="1">
          <a:solidFill>
            <a:srgbClr val="003B90"/>
          </a:solidFill>
          <a:latin typeface="Arial" charset="0"/>
        </a:defRPr>
      </a:lvl2pPr>
      <a:lvl3pPr algn="l" rtl="0" eaLnBrk="1" fontAlgn="base" hangingPunct="1">
        <a:spcBef>
          <a:spcPct val="0"/>
        </a:spcBef>
        <a:spcAft>
          <a:spcPct val="0"/>
        </a:spcAft>
        <a:defRPr sz="2900" b="1">
          <a:solidFill>
            <a:srgbClr val="003B90"/>
          </a:solidFill>
          <a:latin typeface="Arial" charset="0"/>
        </a:defRPr>
      </a:lvl3pPr>
      <a:lvl4pPr algn="l" rtl="0" eaLnBrk="1" fontAlgn="base" hangingPunct="1">
        <a:spcBef>
          <a:spcPct val="0"/>
        </a:spcBef>
        <a:spcAft>
          <a:spcPct val="0"/>
        </a:spcAft>
        <a:defRPr sz="2900" b="1">
          <a:solidFill>
            <a:srgbClr val="003B90"/>
          </a:solidFill>
          <a:latin typeface="Arial" charset="0"/>
        </a:defRPr>
      </a:lvl4pPr>
      <a:lvl5pPr algn="l" rtl="0" eaLnBrk="1" fontAlgn="base" hangingPunct="1">
        <a:spcBef>
          <a:spcPct val="0"/>
        </a:spcBef>
        <a:spcAft>
          <a:spcPct val="0"/>
        </a:spcAft>
        <a:defRPr sz="2900" b="1">
          <a:solidFill>
            <a:srgbClr val="003B90"/>
          </a:solidFill>
          <a:latin typeface="Arial" charset="0"/>
        </a:defRPr>
      </a:lvl5pPr>
      <a:lvl6pPr marL="457200" algn="l" rtl="0" eaLnBrk="1" fontAlgn="base" hangingPunct="1">
        <a:spcBef>
          <a:spcPct val="0"/>
        </a:spcBef>
        <a:spcAft>
          <a:spcPct val="0"/>
        </a:spcAft>
        <a:defRPr sz="2900" b="1">
          <a:solidFill>
            <a:srgbClr val="003B90"/>
          </a:solidFill>
          <a:latin typeface="Arial" charset="0"/>
        </a:defRPr>
      </a:lvl6pPr>
      <a:lvl7pPr marL="914400" algn="l" rtl="0" eaLnBrk="1" fontAlgn="base" hangingPunct="1">
        <a:spcBef>
          <a:spcPct val="0"/>
        </a:spcBef>
        <a:spcAft>
          <a:spcPct val="0"/>
        </a:spcAft>
        <a:defRPr sz="2900" b="1">
          <a:solidFill>
            <a:srgbClr val="003B90"/>
          </a:solidFill>
          <a:latin typeface="Arial" charset="0"/>
        </a:defRPr>
      </a:lvl7pPr>
      <a:lvl8pPr marL="1371600" algn="l" rtl="0" eaLnBrk="1" fontAlgn="base" hangingPunct="1">
        <a:spcBef>
          <a:spcPct val="0"/>
        </a:spcBef>
        <a:spcAft>
          <a:spcPct val="0"/>
        </a:spcAft>
        <a:defRPr sz="2900" b="1">
          <a:solidFill>
            <a:srgbClr val="003B90"/>
          </a:solidFill>
          <a:latin typeface="Arial" charset="0"/>
        </a:defRPr>
      </a:lvl8pPr>
      <a:lvl9pPr marL="1828800" algn="l" rtl="0" eaLnBrk="1" fontAlgn="base" hangingPunct="1">
        <a:spcBef>
          <a:spcPct val="0"/>
        </a:spcBef>
        <a:spcAft>
          <a:spcPct val="0"/>
        </a:spcAft>
        <a:defRPr sz="2900" b="1">
          <a:solidFill>
            <a:srgbClr val="003B90"/>
          </a:solidFill>
          <a:latin typeface="Arial" charset="0"/>
        </a:defRPr>
      </a:lvl9pPr>
    </p:titleStyle>
    <p:bodyStyle>
      <a:lvl1pPr marL="342900" indent="-342900" algn="l" rtl="0" eaLnBrk="1" fontAlgn="base" hangingPunct="1">
        <a:spcBef>
          <a:spcPct val="20000"/>
        </a:spcBef>
        <a:spcAft>
          <a:spcPct val="0"/>
        </a:spcAft>
        <a:buClr>
          <a:srgbClr val="DB0399"/>
        </a:buClr>
        <a:buSzPct val="70000"/>
        <a:buFont typeface="Monotype Sorts" pitchFamily="2" charset="2"/>
        <a:buChar char="n"/>
        <a:defRPr sz="2800">
          <a:solidFill>
            <a:srgbClr val="003B90"/>
          </a:solidFill>
          <a:latin typeface="+mn-lt"/>
          <a:ea typeface="+mn-ea"/>
          <a:cs typeface="+mn-cs"/>
        </a:defRPr>
      </a:lvl1pPr>
      <a:lvl2pPr marL="742950" indent="-285750" algn="l" rtl="0" eaLnBrk="1" fontAlgn="base" hangingPunct="1">
        <a:spcBef>
          <a:spcPct val="20000"/>
        </a:spcBef>
        <a:spcAft>
          <a:spcPct val="0"/>
        </a:spcAft>
        <a:buClr>
          <a:srgbClr val="DB0399"/>
        </a:buClr>
        <a:buSzPct val="70000"/>
        <a:buFont typeface="Monotype Sorts" pitchFamily="2" charset="2"/>
        <a:buChar char="n"/>
        <a:defRPr sz="2600">
          <a:solidFill>
            <a:srgbClr val="003B90"/>
          </a:solidFill>
          <a:latin typeface="+mn-lt"/>
        </a:defRPr>
      </a:lvl2pPr>
      <a:lvl3pPr marL="1143000" indent="-228600" algn="l" rtl="0" eaLnBrk="1" fontAlgn="base" hangingPunct="1">
        <a:spcBef>
          <a:spcPct val="20000"/>
        </a:spcBef>
        <a:spcAft>
          <a:spcPct val="0"/>
        </a:spcAft>
        <a:buClr>
          <a:srgbClr val="DB0399"/>
        </a:buClr>
        <a:buSzPct val="70000"/>
        <a:buFont typeface="Monotype Sorts" pitchFamily="2" charset="2"/>
        <a:buChar char="n"/>
        <a:defRPr sz="2400">
          <a:solidFill>
            <a:srgbClr val="003B90"/>
          </a:solidFill>
          <a:latin typeface="+mn-lt"/>
        </a:defRPr>
      </a:lvl3pPr>
      <a:lvl4pPr marL="1562100" indent="-228600" algn="l" rtl="0" eaLnBrk="1" fontAlgn="base" hangingPunct="1">
        <a:spcBef>
          <a:spcPct val="20000"/>
        </a:spcBef>
        <a:spcAft>
          <a:spcPct val="0"/>
        </a:spcAft>
        <a:buClr>
          <a:srgbClr val="DB0399"/>
        </a:buClr>
        <a:buSzPct val="70000"/>
        <a:buFont typeface="Monotype Sorts" pitchFamily="2" charset="2"/>
        <a:buChar char="n"/>
        <a:defRPr sz="2200">
          <a:solidFill>
            <a:srgbClr val="003B90"/>
          </a:solidFill>
          <a:latin typeface="+mn-lt"/>
        </a:defRPr>
      </a:lvl4pPr>
      <a:lvl5pPr marL="1981200" indent="-228600" algn="l" rtl="0" eaLnBrk="1" fontAlgn="base" hangingPunct="1">
        <a:spcBef>
          <a:spcPct val="20000"/>
        </a:spcBef>
        <a:spcAft>
          <a:spcPct val="0"/>
        </a:spcAft>
        <a:buClr>
          <a:srgbClr val="DB0399"/>
        </a:buClr>
        <a:buSzPct val="70000"/>
        <a:buFont typeface="Monotype Sorts" pitchFamily="2" charset="2"/>
        <a:buChar char="n"/>
        <a:defRPr sz="2000">
          <a:solidFill>
            <a:srgbClr val="003B90"/>
          </a:solidFill>
          <a:latin typeface="+mn-lt"/>
        </a:defRPr>
      </a:lvl5pPr>
      <a:lvl6pPr marL="2438400" indent="-228600" algn="l" rtl="0" eaLnBrk="1" fontAlgn="base" hangingPunct="1">
        <a:spcBef>
          <a:spcPct val="20000"/>
        </a:spcBef>
        <a:spcAft>
          <a:spcPct val="0"/>
        </a:spcAft>
        <a:buClr>
          <a:srgbClr val="DB0399"/>
        </a:buClr>
        <a:buSzPct val="70000"/>
        <a:buFont typeface="Monotype Sorts" pitchFamily="2" charset="2"/>
        <a:buChar char="n"/>
        <a:defRPr sz="2000">
          <a:solidFill>
            <a:srgbClr val="003B90"/>
          </a:solidFill>
          <a:latin typeface="+mn-lt"/>
        </a:defRPr>
      </a:lvl6pPr>
      <a:lvl7pPr marL="2895600" indent="-228600" algn="l" rtl="0" eaLnBrk="1" fontAlgn="base" hangingPunct="1">
        <a:spcBef>
          <a:spcPct val="20000"/>
        </a:spcBef>
        <a:spcAft>
          <a:spcPct val="0"/>
        </a:spcAft>
        <a:buClr>
          <a:srgbClr val="DB0399"/>
        </a:buClr>
        <a:buSzPct val="70000"/>
        <a:buFont typeface="Monotype Sorts" pitchFamily="2" charset="2"/>
        <a:buChar char="n"/>
        <a:defRPr sz="2000">
          <a:solidFill>
            <a:srgbClr val="003B90"/>
          </a:solidFill>
          <a:latin typeface="+mn-lt"/>
        </a:defRPr>
      </a:lvl7pPr>
      <a:lvl8pPr marL="3352800" indent="-228600" algn="l" rtl="0" eaLnBrk="1" fontAlgn="base" hangingPunct="1">
        <a:spcBef>
          <a:spcPct val="20000"/>
        </a:spcBef>
        <a:spcAft>
          <a:spcPct val="0"/>
        </a:spcAft>
        <a:buClr>
          <a:srgbClr val="DB0399"/>
        </a:buClr>
        <a:buSzPct val="70000"/>
        <a:buFont typeface="Monotype Sorts" pitchFamily="2" charset="2"/>
        <a:buChar char="n"/>
        <a:defRPr sz="2000">
          <a:solidFill>
            <a:srgbClr val="003B90"/>
          </a:solidFill>
          <a:latin typeface="+mn-lt"/>
        </a:defRPr>
      </a:lvl8pPr>
      <a:lvl9pPr marL="3810000" indent="-228600" algn="l" rtl="0" eaLnBrk="1" fontAlgn="base" hangingPunct="1">
        <a:spcBef>
          <a:spcPct val="20000"/>
        </a:spcBef>
        <a:spcAft>
          <a:spcPct val="0"/>
        </a:spcAft>
        <a:buClr>
          <a:srgbClr val="DB0399"/>
        </a:buClr>
        <a:buSzPct val="70000"/>
        <a:buFont typeface="Monotype Sorts" pitchFamily="2" charset="2"/>
        <a:buChar char="n"/>
        <a:defRPr sz="2000">
          <a:solidFill>
            <a:srgbClr val="003B9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Mark </a:t>
            </a:r>
            <a:r>
              <a:rPr lang="en-GB" dirty="0" err="1" smtClean="0"/>
              <a:t>Penson</a:t>
            </a:r>
            <a:r>
              <a:rPr lang="en-GB" dirty="0" smtClean="0"/>
              <a:t> &amp; Steve </a:t>
            </a:r>
            <a:r>
              <a:rPr lang="en-GB" dirty="0" err="1" smtClean="0"/>
              <a:t>Bastow</a:t>
            </a:r>
            <a:endParaRPr lang="en-GB" dirty="0"/>
          </a:p>
        </p:txBody>
      </p:sp>
      <p:sp>
        <p:nvSpPr>
          <p:cNvPr id="2" name="Title 1"/>
          <p:cNvSpPr>
            <a:spLocks noGrp="1"/>
          </p:cNvSpPr>
          <p:nvPr>
            <p:ph type="ctrTitle"/>
          </p:nvPr>
        </p:nvSpPr>
        <p:spPr/>
        <p:txBody>
          <a:bodyPr/>
          <a:lstStyle/>
          <a:p>
            <a:r>
              <a:rPr lang="en-GB" dirty="0" smtClean="0"/>
              <a:t>Balancing the curriculum</a:t>
            </a:r>
            <a:endParaRPr lang="en-GB" dirty="0"/>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n-GB" dirty="0" smtClean="0"/>
              <a:t>Case Study: Where is the core?</a:t>
            </a:r>
            <a:endParaRPr lang="en-GB" dirty="0"/>
          </a:p>
        </p:txBody>
      </p:sp>
      <p:graphicFrame>
        <p:nvGraphicFramePr>
          <p:cNvPr id="4" name="Content Placeholder 3"/>
          <p:cNvGraphicFramePr>
            <a:graphicFrameLocks noGrp="1"/>
          </p:cNvGraphicFramePr>
          <p:nvPr>
            <p:ph idx="1"/>
          </p:nvPr>
        </p:nvGraphicFramePr>
        <p:xfrm>
          <a:off x="395536" y="1343025"/>
          <a:ext cx="8342065" cy="3789680"/>
        </p:xfrm>
        <a:graphic>
          <a:graphicData uri="http://schemas.openxmlformats.org/drawingml/2006/table">
            <a:tbl>
              <a:tblPr firstRow="1" bandRow="1">
                <a:tableStyleId>{5C22544A-7EE6-4342-B048-85BDC9FD1C3A}</a:tableStyleId>
              </a:tblPr>
              <a:tblGrid>
                <a:gridCol w="2232248"/>
                <a:gridCol w="3332750"/>
                <a:gridCol w="2777067"/>
              </a:tblGrid>
              <a:tr h="370840">
                <a:tc>
                  <a:txBody>
                    <a:bodyPr/>
                    <a:lstStyle/>
                    <a:p>
                      <a:pPr>
                        <a:spcAft>
                          <a:spcPts val="0"/>
                        </a:spcAft>
                      </a:pPr>
                      <a:r>
                        <a:rPr lang="en-GB" sz="2000" dirty="0">
                          <a:solidFill>
                            <a:srgbClr val="000000"/>
                          </a:solidFill>
                          <a:latin typeface="Arial"/>
                          <a:ea typeface="Times New Roman"/>
                          <a:cs typeface="Arial"/>
                        </a:rPr>
                        <a:t>Module Code</a:t>
                      </a:r>
                      <a:endParaRPr lang="en-GB" sz="2000" dirty="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a:solidFill>
                            <a:srgbClr val="000000"/>
                          </a:solidFill>
                          <a:latin typeface="Arial"/>
                          <a:ea typeface="Times New Roman"/>
                          <a:cs typeface="Arial"/>
                        </a:rPr>
                        <a:t>Module Title</a:t>
                      </a:r>
                      <a:endParaRPr lang="en-GB" sz="200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a:solidFill>
                            <a:srgbClr val="000000"/>
                          </a:solidFill>
                          <a:latin typeface="Arial"/>
                          <a:ea typeface="Times New Roman"/>
                          <a:cs typeface="Arial"/>
                        </a:rPr>
                        <a:t>Credit Value</a:t>
                      </a:r>
                      <a:endParaRPr lang="en-GB" sz="2000">
                        <a:solidFill>
                          <a:srgbClr val="000000"/>
                        </a:solidFill>
                        <a:latin typeface="Arial"/>
                        <a:ea typeface="Times New Roman"/>
                        <a:cs typeface="Times New Roman"/>
                      </a:endParaRPr>
                    </a:p>
                  </a:txBody>
                  <a:tcPr marL="68580" marR="68580" marT="0" marB="0"/>
                </a:tc>
              </a:tr>
              <a:tr h="370840">
                <a:tc>
                  <a:txBody>
                    <a:bodyPr/>
                    <a:lstStyle/>
                    <a:p>
                      <a:pPr>
                        <a:spcBef>
                          <a:spcPts val="600"/>
                        </a:spcBef>
                        <a:spcAft>
                          <a:spcPts val="600"/>
                        </a:spcAft>
                      </a:pPr>
                      <a:r>
                        <a:rPr lang="en-GB" sz="2000" dirty="0">
                          <a:solidFill>
                            <a:srgbClr val="000000"/>
                          </a:solidFill>
                          <a:latin typeface="Arial"/>
                          <a:ea typeface="Times New Roman"/>
                          <a:cs typeface="Arial"/>
                        </a:rPr>
                        <a:t>LGM401</a:t>
                      </a:r>
                      <a:endParaRPr lang="en-GB" sz="2000" dirty="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dirty="0">
                          <a:solidFill>
                            <a:srgbClr val="000000"/>
                          </a:solidFill>
                          <a:latin typeface="Arial"/>
                          <a:ea typeface="Times New Roman"/>
                          <a:cs typeface="Arial"/>
                        </a:rPr>
                        <a:t>Introduction to Language and Society</a:t>
                      </a:r>
                      <a:endParaRPr lang="en-GB" sz="2000" dirty="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30</a:t>
                      </a:r>
                      <a:endParaRPr lang="en-GB" sz="2000" dirty="0">
                        <a:solidFill>
                          <a:srgbClr val="000000"/>
                        </a:solidFill>
                        <a:latin typeface="Arial"/>
                        <a:ea typeface="Times New Roman"/>
                        <a:cs typeface="Times New Roman"/>
                      </a:endParaRPr>
                    </a:p>
                  </a:txBody>
                  <a:tcPr marL="68580" marR="68580" marT="0" marB="0"/>
                </a:tc>
              </a:tr>
              <a:tr h="370840">
                <a:tc>
                  <a:txBody>
                    <a:bodyPr/>
                    <a:lstStyle/>
                    <a:p>
                      <a:pPr>
                        <a:spcBef>
                          <a:spcPts val="600"/>
                        </a:spcBef>
                        <a:spcAft>
                          <a:spcPts val="600"/>
                        </a:spcAft>
                      </a:pPr>
                      <a:r>
                        <a:rPr lang="en-GB" sz="2000" dirty="0">
                          <a:solidFill>
                            <a:srgbClr val="000000"/>
                          </a:solidFill>
                          <a:latin typeface="Arial"/>
                          <a:ea typeface="Times New Roman"/>
                          <a:cs typeface="Arial"/>
                        </a:rPr>
                        <a:t>LGM403</a:t>
                      </a:r>
                      <a:endParaRPr lang="en-GB" sz="2000" dirty="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a:solidFill>
                            <a:srgbClr val="000000"/>
                          </a:solidFill>
                          <a:latin typeface="Arial"/>
                          <a:ea typeface="Times New Roman"/>
                          <a:cs typeface="Arial"/>
                        </a:rPr>
                        <a:t>Language, Ethnicity and  Identity</a:t>
                      </a:r>
                      <a:endParaRPr lang="en-GB" sz="200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30</a:t>
                      </a:r>
                      <a:endParaRPr lang="en-GB" sz="2000" dirty="0">
                        <a:solidFill>
                          <a:srgbClr val="000000"/>
                        </a:solidFill>
                        <a:latin typeface="Arial"/>
                        <a:ea typeface="Times New Roman"/>
                        <a:cs typeface="Times New Roman"/>
                      </a:endParaRPr>
                    </a:p>
                  </a:txBody>
                  <a:tcPr marL="68580" marR="68580" marT="0" marB="0"/>
                </a:tc>
              </a:tr>
              <a:tr h="370840">
                <a:tc>
                  <a:txBody>
                    <a:bodyPr/>
                    <a:lstStyle/>
                    <a:p>
                      <a:pPr>
                        <a:spcBef>
                          <a:spcPts val="600"/>
                        </a:spcBef>
                        <a:spcAft>
                          <a:spcPts val="600"/>
                        </a:spcAft>
                      </a:pPr>
                      <a:r>
                        <a:rPr lang="en-GB" sz="2000" dirty="0">
                          <a:solidFill>
                            <a:srgbClr val="000000"/>
                          </a:solidFill>
                          <a:latin typeface="Arial"/>
                          <a:ea typeface="Times New Roman"/>
                          <a:cs typeface="Arial"/>
                        </a:rPr>
                        <a:t>LGM406</a:t>
                      </a:r>
                      <a:endParaRPr lang="en-GB" sz="2000" dirty="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dirty="0">
                          <a:solidFill>
                            <a:srgbClr val="000000"/>
                          </a:solidFill>
                          <a:latin typeface="Arial"/>
                          <a:ea typeface="Times New Roman"/>
                          <a:cs typeface="Arial"/>
                        </a:rPr>
                        <a:t>Language, Power and Inequality </a:t>
                      </a:r>
                      <a:endParaRPr lang="en-GB" sz="2000" dirty="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30</a:t>
                      </a:r>
                      <a:endParaRPr lang="en-GB" sz="2000" dirty="0">
                        <a:solidFill>
                          <a:srgbClr val="000000"/>
                        </a:solidFill>
                        <a:latin typeface="Arial"/>
                        <a:ea typeface="Times New Roman"/>
                        <a:cs typeface="Times New Roman"/>
                      </a:endParaRPr>
                    </a:p>
                  </a:txBody>
                  <a:tcPr marL="68580" marR="68580" marT="0" marB="0"/>
                </a:tc>
              </a:tr>
              <a:tr h="370840">
                <a:tc>
                  <a:txBody>
                    <a:bodyPr/>
                    <a:lstStyle/>
                    <a:p>
                      <a:pPr>
                        <a:spcBef>
                          <a:spcPts val="600"/>
                        </a:spcBef>
                        <a:spcAft>
                          <a:spcPts val="600"/>
                        </a:spcAft>
                      </a:pPr>
                      <a:r>
                        <a:rPr lang="en-GB" sz="2000">
                          <a:solidFill>
                            <a:srgbClr val="000000"/>
                          </a:solidFill>
                          <a:latin typeface="Arial"/>
                          <a:ea typeface="Times New Roman"/>
                          <a:cs typeface="Arial"/>
                        </a:rPr>
                        <a:t>ENxxx</a:t>
                      </a:r>
                      <a:endParaRPr lang="en-GB" sz="200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a:solidFill>
                            <a:srgbClr val="000000"/>
                          </a:solidFill>
                          <a:latin typeface="Arial"/>
                          <a:ea typeface="Times New Roman"/>
                          <a:cs typeface="Arial"/>
                        </a:rPr>
                        <a:t>Special Study: xxx</a:t>
                      </a:r>
                      <a:endParaRPr lang="en-GB" sz="200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30 </a:t>
                      </a:r>
                      <a:endParaRPr lang="en-GB" sz="2000" dirty="0">
                        <a:solidFill>
                          <a:srgbClr val="000000"/>
                        </a:solidFill>
                        <a:latin typeface="Arial"/>
                        <a:ea typeface="Times New Roman"/>
                        <a:cs typeface="Times New Roman"/>
                      </a:endParaRPr>
                    </a:p>
                  </a:txBody>
                  <a:tcPr marL="68580" marR="68580" marT="0" marB="0"/>
                </a:tc>
              </a:tr>
              <a:tr h="370840">
                <a:tc>
                  <a:txBody>
                    <a:bodyPr/>
                    <a:lstStyle/>
                    <a:p>
                      <a:pPr>
                        <a:spcBef>
                          <a:spcPts val="600"/>
                        </a:spcBef>
                        <a:spcAft>
                          <a:spcPts val="600"/>
                        </a:spcAft>
                      </a:pPr>
                      <a:r>
                        <a:rPr lang="en-GB" sz="2000">
                          <a:solidFill>
                            <a:srgbClr val="000000"/>
                          </a:solidFill>
                          <a:latin typeface="Arial"/>
                          <a:ea typeface="Times New Roman"/>
                          <a:cs typeface="Arial"/>
                        </a:rPr>
                        <a:t>xxx</a:t>
                      </a:r>
                      <a:endParaRPr lang="en-GB" sz="200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a:solidFill>
                            <a:srgbClr val="000000"/>
                          </a:solidFill>
                          <a:latin typeface="Arial"/>
                          <a:ea typeface="Times New Roman"/>
                          <a:cs typeface="Arial"/>
                        </a:rPr>
                        <a:t>(option from MA in cognate area)</a:t>
                      </a:r>
                      <a:endParaRPr lang="en-GB" sz="200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15</a:t>
                      </a:r>
                      <a:endParaRPr lang="en-GB" sz="2000" dirty="0">
                        <a:solidFill>
                          <a:srgbClr val="000000"/>
                        </a:solidFill>
                        <a:latin typeface="Arial"/>
                        <a:ea typeface="Times New Roman"/>
                        <a:cs typeface="Times New Roman"/>
                      </a:endParaRPr>
                    </a:p>
                  </a:txBody>
                  <a:tcPr marL="68580" marR="68580" marT="0" marB="0"/>
                </a:tc>
              </a:tr>
              <a:tr h="370840">
                <a:tc>
                  <a:txBody>
                    <a:bodyPr/>
                    <a:lstStyle/>
                    <a:p>
                      <a:pPr>
                        <a:spcBef>
                          <a:spcPts val="600"/>
                        </a:spcBef>
                        <a:spcAft>
                          <a:spcPts val="600"/>
                        </a:spcAft>
                      </a:pPr>
                      <a:r>
                        <a:rPr lang="en-GB" sz="2000" dirty="0">
                          <a:solidFill>
                            <a:srgbClr val="000000"/>
                          </a:solidFill>
                          <a:latin typeface="Arial"/>
                          <a:ea typeface="Times New Roman"/>
                          <a:cs typeface="Arial"/>
                        </a:rPr>
                        <a:t>xxx</a:t>
                      </a:r>
                      <a:endParaRPr lang="en-GB" sz="2000" dirty="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dirty="0">
                          <a:solidFill>
                            <a:srgbClr val="000000"/>
                          </a:solidFill>
                          <a:latin typeface="Arial"/>
                          <a:ea typeface="Times New Roman"/>
                          <a:cs typeface="Arial"/>
                        </a:rPr>
                        <a:t>(option from MA in cognate area) </a:t>
                      </a:r>
                      <a:endParaRPr lang="en-GB" sz="2000" dirty="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15</a:t>
                      </a:r>
                      <a:endParaRPr lang="en-GB" sz="2000" dirty="0">
                        <a:solidFill>
                          <a:srgbClr val="000000"/>
                        </a:solidFill>
                        <a:latin typeface="Arial"/>
                        <a:ea typeface="Times New Roman"/>
                        <a:cs typeface="Times New Roman"/>
                      </a:endParaRPr>
                    </a:p>
                  </a:txBody>
                  <a:tcPr marL="68580" marR="68580" marT="0" marB="0"/>
                </a:tc>
              </a:tr>
            </a:tbl>
          </a:graphicData>
        </a:graphic>
      </p:graphicFrame>
      <p:graphicFrame>
        <p:nvGraphicFramePr>
          <p:cNvPr id="6" name="Table 5"/>
          <p:cNvGraphicFramePr>
            <a:graphicFrameLocks noGrp="1"/>
          </p:cNvGraphicFramePr>
          <p:nvPr/>
        </p:nvGraphicFramePr>
        <p:xfrm>
          <a:off x="395536" y="1700808"/>
          <a:ext cx="8342065" cy="609600"/>
        </p:xfrm>
        <a:graphic>
          <a:graphicData uri="http://schemas.openxmlformats.org/drawingml/2006/table">
            <a:tbl>
              <a:tblPr firstRow="1" bandRow="1">
                <a:tableStyleId>{5C22544A-7EE6-4342-B048-85BDC9FD1C3A}</a:tableStyleId>
              </a:tblPr>
              <a:tblGrid>
                <a:gridCol w="2232248"/>
                <a:gridCol w="3332750"/>
                <a:gridCol w="2777067"/>
              </a:tblGrid>
              <a:tr h="370840">
                <a:tc>
                  <a:txBody>
                    <a:bodyPr/>
                    <a:lstStyle/>
                    <a:p>
                      <a:pPr>
                        <a:spcBef>
                          <a:spcPts val="600"/>
                        </a:spcBef>
                        <a:spcAft>
                          <a:spcPts val="600"/>
                        </a:spcAft>
                      </a:pPr>
                      <a:r>
                        <a:rPr lang="en-GB" sz="2000" dirty="0" smtClean="0">
                          <a:solidFill>
                            <a:srgbClr val="000000"/>
                          </a:solidFill>
                          <a:latin typeface="Arial"/>
                          <a:ea typeface="Times New Roman"/>
                          <a:cs typeface="Arial"/>
                        </a:rPr>
                        <a:t>LGM401 </a:t>
                      </a:r>
                      <a:r>
                        <a:rPr lang="en-GB" sz="2000" b="0" i="1" dirty="0" smtClean="0">
                          <a:solidFill>
                            <a:srgbClr val="000000"/>
                          </a:solidFill>
                          <a:latin typeface="Arial"/>
                          <a:ea typeface="Times New Roman"/>
                          <a:cs typeface="Arial"/>
                        </a:rPr>
                        <a:t>core/no experience</a:t>
                      </a:r>
                      <a:endParaRPr lang="en-GB" sz="2000" b="0" i="1" dirty="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dirty="0">
                          <a:solidFill>
                            <a:srgbClr val="000000"/>
                          </a:solidFill>
                          <a:latin typeface="Arial"/>
                          <a:ea typeface="Times New Roman"/>
                          <a:cs typeface="Arial"/>
                        </a:rPr>
                        <a:t>Introduction to Language and Society</a:t>
                      </a:r>
                      <a:endParaRPr lang="en-GB" sz="2000" dirty="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30</a:t>
                      </a:r>
                      <a:endParaRPr lang="en-GB" sz="2000" dirty="0">
                        <a:solidFill>
                          <a:srgbClr val="000000"/>
                        </a:solidFill>
                        <a:latin typeface="Arial"/>
                        <a:ea typeface="Times New Roman"/>
                        <a:cs typeface="Times New Roman"/>
                      </a:endParaRPr>
                    </a:p>
                  </a:txBody>
                  <a:tcPr marL="68580" marR="68580" marT="0" marB="0"/>
                </a:tc>
              </a:tr>
            </a:tbl>
          </a:graphicData>
        </a:graphic>
      </p:graphicFrame>
      <p:graphicFrame>
        <p:nvGraphicFramePr>
          <p:cNvPr id="7" name="Table 6"/>
          <p:cNvGraphicFramePr>
            <a:graphicFrameLocks noGrp="1"/>
          </p:cNvGraphicFramePr>
          <p:nvPr/>
        </p:nvGraphicFramePr>
        <p:xfrm>
          <a:off x="395536" y="1700808"/>
          <a:ext cx="8342065" cy="1828800"/>
        </p:xfrm>
        <a:graphic>
          <a:graphicData uri="http://schemas.openxmlformats.org/drawingml/2006/table">
            <a:tbl>
              <a:tblPr firstRow="1" bandRow="1">
                <a:tableStyleId>{5C22544A-7EE6-4342-B048-85BDC9FD1C3A}</a:tableStyleId>
              </a:tblPr>
              <a:tblGrid>
                <a:gridCol w="2232248"/>
                <a:gridCol w="3332750"/>
                <a:gridCol w="2777067"/>
              </a:tblGrid>
              <a:tr h="370840">
                <a:tc>
                  <a:txBody>
                    <a:bodyPr/>
                    <a:lstStyle/>
                    <a:p>
                      <a:pPr>
                        <a:spcBef>
                          <a:spcPts val="600"/>
                        </a:spcBef>
                        <a:spcAft>
                          <a:spcPts val="600"/>
                        </a:spcAft>
                      </a:pPr>
                      <a:r>
                        <a:rPr lang="en-GB" sz="2000" dirty="0" smtClean="0">
                          <a:solidFill>
                            <a:srgbClr val="000000"/>
                          </a:solidFill>
                          <a:latin typeface="Arial"/>
                          <a:ea typeface="Times New Roman"/>
                          <a:cs typeface="Arial"/>
                        </a:rPr>
                        <a:t>LGM401 </a:t>
                      </a:r>
                      <a:r>
                        <a:rPr lang="en-GB" sz="2000" b="0" i="1" dirty="0" smtClean="0">
                          <a:solidFill>
                            <a:srgbClr val="000000"/>
                          </a:solidFill>
                          <a:latin typeface="Arial"/>
                          <a:ea typeface="Times New Roman"/>
                          <a:cs typeface="Arial"/>
                        </a:rPr>
                        <a:t>any ONE core</a:t>
                      </a:r>
                      <a:endParaRPr lang="en-GB" sz="2000" b="0" dirty="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dirty="0">
                          <a:solidFill>
                            <a:srgbClr val="000000"/>
                          </a:solidFill>
                          <a:latin typeface="Arial"/>
                          <a:ea typeface="Times New Roman"/>
                          <a:cs typeface="Arial"/>
                        </a:rPr>
                        <a:t>Introduction to Language and Society</a:t>
                      </a:r>
                      <a:endParaRPr lang="en-GB" sz="2000" dirty="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30</a:t>
                      </a:r>
                      <a:endParaRPr lang="en-GB" sz="2000" dirty="0">
                        <a:solidFill>
                          <a:srgbClr val="000000"/>
                        </a:solidFill>
                        <a:latin typeface="Arial"/>
                        <a:ea typeface="Times New Roman"/>
                        <a:cs typeface="Times New Roman"/>
                      </a:endParaRPr>
                    </a:p>
                  </a:txBody>
                  <a:tcPr marL="68580" marR="68580" marT="0" marB="0"/>
                </a:tc>
              </a:tr>
              <a:tr h="370840">
                <a:tc>
                  <a:txBody>
                    <a:bodyPr/>
                    <a:lstStyle/>
                    <a:p>
                      <a:pPr>
                        <a:spcBef>
                          <a:spcPts val="600"/>
                        </a:spcBef>
                        <a:spcAft>
                          <a:spcPts val="600"/>
                        </a:spcAft>
                      </a:pPr>
                      <a:r>
                        <a:rPr lang="en-GB" sz="2000" dirty="0" smtClean="0">
                          <a:solidFill>
                            <a:srgbClr val="000000"/>
                          </a:solidFill>
                          <a:latin typeface="Arial"/>
                          <a:ea typeface="Times New Roman"/>
                          <a:cs typeface="Arial"/>
                        </a:rPr>
                        <a:t>LGM403 </a:t>
                      </a:r>
                      <a:r>
                        <a:rPr lang="en-GB" sz="2000" b="0" i="1" dirty="0" smtClean="0">
                          <a:solidFill>
                            <a:srgbClr val="000000"/>
                          </a:solidFill>
                          <a:latin typeface="+mn-lt"/>
                          <a:ea typeface="Times New Roman"/>
                          <a:cs typeface="Arial"/>
                        </a:rPr>
                        <a:t>any ONE core</a:t>
                      </a:r>
                      <a:endParaRPr lang="en-GB" sz="2000" dirty="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dirty="0">
                          <a:solidFill>
                            <a:srgbClr val="000000"/>
                          </a:solidFill>
                          <a:latin typeface="Arial"/>
                          <a:ea typeface="Times New Roman"/>
                          <a:cs typeface="Arial"/>
                        </a:rPr>
                        <a:t>Language, Ethnicity and  Identity</a:t>
                      </a:r>
                      <a:endParaRPr lang="en-GB" sz="2000" dirty="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30</a:t>
                      </a:r>
                      <a:endParaRPr lang="en-GB" sz="2000" dirty="0">
                        <a:solidFill>
                          <a:srgbClr val="000000"/>
                        </a:solidFill>
                        <a:latin typeface="Arial"/>
                        <a:ea typeface="Times New Roman"/>
                        <a:cs typeface="Times New Roman"/>
                      </a:endParaRPr>
                    </a:p>
                  </a:txBody>
                  <a:tcPr marL="68580" marR="68580" marT="0" marB="0"/>
                </a:tc>
              </a:tr>
              <a:tr h="370840">
                <a:tc>
                  <a:txBody>
                    <a:bodyPr/>
                    <a:lstStyle/>
                    <a:p>
                      <a:pPr>
                        <a:spcBef>
                          <a:spcPts val="600"/>
                        </a:spcBef>
                        <a:spcAft>
                          <a:spcPts val="600"/>
                        </a:spcAft>
                      </a:pPr>
                      <a:r>
                        <a:rPr lang="en-GB" sz="2000" dirty="0" smtClean="0">
                          <a:solidFill>
                            <a:srgbClr val="000000"/>
                          </a:solidFill>
                          <a:latin typeface="Arial"/>
                          <a:ea typeface="Times New Roman"/>
                          <a:cs typeface="Arial"/>
                        </a:rPr>
                        <a:t>LGM406 </a:t>
                      </a:r>
                      <a:r>
                        <a:rPr lang="en-GB" sz="2000" b="0" i="1" dirty="0" smtClean="0">
                          <a:solidFill>
                            <a:srgbClr val="000000"/>
                          </a:solidFill>
                          <a:latin typeface="+mn-lt"/>
                          <a:ea typeface="Times New Roman"/>
                          <a:cs typeface="Arial"/>
                        </a:rPr>
                        <a:t>any ONE core</a:t>
                      </a:r>
                      <a:endParaRPr lang="en-GB" sz="2000" dirty="0">
                        <a:solidFill>
                          <a:srgbClr val="000000"/>
                        </a:solidFill>
                        <a:latin typeface="Arial"/>
                        <a:ea typeface="Times New Roman"/>
                        <a:cs typeface="Times New Roman"/>
                      </a:endParaRPr>
                    </a:p>
                  </a:txBody>
                  <a:tcPr marL="68580" marR="68580" marT="0" marB="0"/>
                </a:tc>
                <a:tc>
                  <a:txBody>
                    <a:bodyPr/>
                    <a:lstStyle/>
                    <a:p>
                      <a:pPr>
                        <a:spcAft>
                          <a:spcPts val="0"/>
                        </a:spcAft>
                      </a:pPr>
                      <a:r>
                        <a:rPr lang="en-GB" sz="2000" dirty="0">
                          <a:solidFill>
                            <a:srgbClr val="000000"/>
                          </a:solidFill>
                          <a:latin typeface="Arial"/>
                          <a:ea typeface="Times New Roman"/>
                          <a:cs typeface="Arial"/>
                        </a:rPr>
                        <a:t>Language, Power and Inequality </a:t>
                      </a:r>
                      <a:endParaRPr lang="en-GB" sz="2000" dirty="0">
                        <a:solidFill>
                          <a:srgbClr val="000000"/>
                        </a:solidFill>
                        <a:latin typeface="Arial"/>
                        <a:ea typeface="Times New Roman"/>
                        <a:cs typeface="Times New Roman"/>
                      </a:endParaRPr>
                    </a:p>
                  </a:txBody>
                  <a:tcPr marL="68580" marR="68580" marT="0" marB="0"/>
                </a:tc>
                <a:tc>
                  <a:txBody>
                    <a:bodyPr/>
                    <a:lstStyle/>
                    <a:p>
                      <a:pPr algn="ctr">
                        <a:spcBef>
                          <a:spcPts val="600"/>
                        </a:spcBef>
                        <a:spcAft>
                          <a:spcPts val="600"/>
                        </a:spcAft>
                      </a:pPr>
                      <a:r>
                        <a:rPr lang="en-GB" sz="2000" dirty="0">
                          <a:solidFill>
                            <a:srgbClr val="000000"/>
                          </a:solidFill>
                          <a:latin typeface="Arial"/>
                          <a:ea typeface="Times New Roman"/>
                          <a:cs typeface="Arial"/>
                        </a:rPr>
                        <a:t>30</a:t>
                      </a:r>
                      <a:endParaRPr lang="en-GB" sz="2000" dirty="0">
                        <a:solidFill>
                          <a:srgbClr val="000000"/>
                        </a:solidFill>
                        <a:latin typeface="Arial"/>
                        <a:ea typeface="Times New Roman"/>
                        <a:cs typeface="Times New Roman"/>
                      </a:endParaRPr>
                    </a:p>
                  </a:txBody>
                  <a:tcPr marL="68580" marR="68580" marT="0" marB="0"/>
                </a:tc>
              </a:tr>
            </a:tbl>
          </a:graphicData>
        </a:graphic>
      </p:graphicFrame>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Balancing workload between modules</a:t>
            </a:r>
            <a:endParaRPr lang="en-GB" dirty="0"/>
          </a:p>
        </p:txBody>
      </p:sp>
      <p:sp>
        <p:nvSpPr>
          <p:cNvPr id="3" name="Content Placeholder 2"/>
          <p:cNvSpPr>
            <a:spLocks noGrp="1"/>
          </p:cNvSpPr>
          <p:nvPr>
            <p:ph idx="1"/>
          </p:nvPr>
        </p:nvSpPr>
        <p:spPr/>
        <p:txBody>
          <a:bodyPr/>
          <a:lstStyle/>
          <a:p>
            <a:pPr>
              <a:buFont typeface="Wingdings" pitchFamily="2" charset="2"/>
              <a:buChar char="Ø"/>
            </a:pPr>
            <a:r>
              <a:rPr lang="en-GB" dirty="0" smtClean="0"/>
              <a:t>How many learning hours per credit?</a:t>
            </a:r>
          </a:p>
          <a:p>
            <a:pPr lvl="1">
              <a:buFont typeface="Wingdings" pitchFamily="2" charset="2"/>
              <a:buChar char="v"/>
            </a:pPr>
            <a:r>
              <a:rPr lang="en-GB" dirty="0" smtClean="0"/>
              <a:t>KU: 20 hours per ECT</a:t>
            </a:r>
          </a:p>
          <a:p>
            <a:pPr lvl="1">
              <a:buFont typeface="Wingdings" pitchFamily="2" charset="2"/>
              <a:buChar char="v"/>
            </a:pPr>
            <a:r>
              <a:rPr lang="en-GB" dirty="0" smtClean="0"/>
              <a:t>Germany: 24 hours per ECT</a:t>
            </a:r>
          </a:p>
          <a:p>
            <a:pPr lvl="1">
              <a:buFont typeface="Wingdings" pitchFamily="2" charset="2"/>
              <a:buChar char="v"/>
            </a:pPr>
            <a:r>
              <a:rPr lang="en-GB" dirty="0" smtClean="0"/>
              <a:t>SFU: 36 hours per ECT</a:t>
            </a:r>
          </a:p>
          <a:p>
            <a:pPr lvl="1">
              <a:buFont typeface="Wingdings" pitchFamily="2" charset="2"/>
              <a:buChar char="v"/>
            </a:pPr>
            <a:r>
              <a:rPr lang="en-GB" dirty="0" smtClean="0"/>
              <a:t>For a 6 credit module at SFU, students should have 216 hours of learning</a:t>
            </a:r>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Balancing workload between modules</a:t>
            </a:r>
            <a:endParaRPr lang="en-GB" dirty="0"/>
          </a:p>
        </p:txBody>
      </p:sp>
      <p:sp>
        <p:nvSpPr>
          <p:cNvPr id="3" name="Content Placeholder 2"/>
          <p:cNvSpPr>
            <a:spLocks noGrp="1"/>
          </p:cNvSpPr>
          <p:nvPr>
            <p:ph idx="1"/>
          </p:nvPr>
        </p:nvSpPr>
        <p:spPr/>
        <p:txBody>
          <a:bodyPr/>
          <a:lstStyle/>
          <a:p>
            <a:pPr>
              <a:buFont typeface="Wingdings" pitchFamily="2" charset="2"/>
              <a:buChar char="Ø"/>
            </a:pPr>
            <a:r>
              <a:rPr lang="en-GB" dirty="0" smtClean="0"/>
              <a:t>Class contact:</a:t>
            </a:r>
          </a:p>
          <a:p>
            <a:pPr lvl="1">
              <a:buFont typeface="Wingdings" pitchFamily="2" charset="2"/>
              <a:buChar char="v"/>
            </a:pPr>
            <a:r>
              <a:rPr lang="en-GB" dirty="0" smtClean="0"/>
              <a:t>SFU is supposed to follow the Ministry of Education rule that students do no more than 14 hours of class contact per week, so the Department needs to make sure that the total number of modules taken by a student on average across a semester don’t breach this.</a:t>
            </a:r>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342900" lvl="1" indent="-342900">
              <a:buFont typeface="Wingdings" pitchFamily="2" charset="2"/>
              <a:buChar char="Ø"/>
            </a:pPr>
            <a:r>
              <a:rPr lang="en-GB" dirty="0" smtClean="0"/>
              <a:t>At KU the norm in FASS varies between 8 and 15 hours</a:t>
            </a:r>
          </a:p>
          <a:p>
            <a:pPr marL="342900" lvl="1" indent="-342900">
              <a:buNone/>
            </a:pPr>
            <a:endParaRPr lang="en-GB" dirty="0" smtClean="0"/>
          </a:p>
          <a:p>
            <a:pPr marL="342900" lvl="1" indent="-342900">
              <a:buFont typeface="Wingdings" pitchFamily="2" charset="2"/>
              <a:buChar char="Ø"/>
            </a:pPr>
            <a:r>
              <a:rPr lang="en-GB" dirty="0" smtClean="0"/>
              <a:t>Laboratory/Studio based courses tend towards 12-15</a:t>
            </a:r>
          </a:p>
          <a:p>
            <a:pPr marL="342900" lvl="1" indent="-342900">
              <a:buFont typeface="Wingdings" pitchFamily="2" charset="2"/>
              <a:buChar char="Ø"/>
            </a:pPr>
            <a:endParaRPr lang="en-GB" dirty="0" smtClean="0"/>
          </a:p>
          <a:p>
            <a:pPr marL="342900" lvl="1" indent="-342900">
              <a:buFont typeface="Wingdings" pitchFamily="2" charset="2"/>
              <a:buChar char="Ø"/>
            </a:pPr>
            <a:r>
              <a:rPr lang="en-GB" dirty="0" smtClean="0"/>
              <a:t>Classroom based 8-12</a:t>
            </a:r>
          </a:p>
          <a:p>
            <a:endParaRPr lang="en-GB" dirty="0"/>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Balancing workload between modules</a:t>
            </a:r>
            <a:endParaRPr lang="en-GB" dirty="0"/>
          </a:p>
        </p:txBody>
      </p:sp>
      <p:sp>
        <p:nvSpPr>
          <p:cNvPr id="3" name="Content Placeholder 2"/>
          <p:cNvSpPr>
            <a:spLocks noGrp="1"/>
          </p:cNvSpPr>
          <p:nvPr>
            <p:ph idx="1"/>
          </p:nvPr>
        </p:nvSpPr>
        <p:spPr/>
        <p:txBody>
          <a:bodyPr/>
          <a:lstStyle/>
          <a:p>
            <a:pPr>
              <a:buFont typeface="Wingdings" pitchFamily="2" charset="2"/>
              <a:buChar char="Ø"/>
            </a:pPr>
            <a:r>
              <a:rPr lang="en-GB" dirty="0" smtClean="0"/>
              <a:t>Independent learning: this is what is left when class contact is deducted from the total number of learning hours per module (which depends on the number of credits it has been validated as having)</a:t>
            </a:r>
          </a:p>
          <a:p>
            <a:pPr>
              <a:buFont typeface="Wingdings" pitchFamily="2" charset="2"/>
              <a:buChar char="Ø"/>
            </a:pPr>
            <a:r>
              <a:rPr lang="en-GB" dirty="0" smtClean="0"/>
              <a:t>How many credits in the module? This is a crucial factor in determining the above.</a:t>
            </a: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0" y="-71462"/>
            <a:ext cx="8369300" cy="774700"/>
          </a:xfrm>
        </p:spPr>
        <p:txBody>
          <a:bodyPr/>
          <a:lstStyle/>
          <a:p>
            <a:r>
              <a:rPr lang="en-GB" dirty="0" smtClean="0"/>
              <a:t>Balancing workload between modules</a:t>
            </a:r>
            <a:endParaRPr lang="en-GB" dirty="0"/>
          </a:p>
        </p:txBody>
      </p:sp>
      <p:sp>
        <p:nvSpPr>
          <p:cNvPr id="3" name="Content Placeholder 2"/>
          <p:cNvSpPr>
            <a:spLocks noGrp="1"/>
          </p:cNvSpPr>
          <p:nvPr>
            <p:ph idx="1"/>
          </p:nvPr>
        </p:nvSpPr>
        <p:spPr/>
        <p:txBody>
          <a:bodyPr/>
          <a:lstStyle/>
          <a:p>
            <a:pPr>
              <a:buFont typeface="Wingdings" pitchFamily="2" charset="2"/>
              <a:buChar char="Ø"/>
            </a:pPr>
            <a:r>
              <a:rPr lang="en-GB" dirty="0" smtClean="0"/>
              <a:t>Weight of assessment</a:t>
            </a:r>
          </a:p>
          <a:p>
            <a:pPr lvl="1">
              <a:buFont typeface="Wingdings" pitchFamily="2" charset="2"/>
              <a:buChar char="v"/>
            </a:pPr>
            <a:r>
              <a:rPr lang="en-GB" dirty="0" smtClean="0"/>
              <a:t>The need to have common rules concerning the amount of assessment per standard-sized modules.</a:t>
            </a:r>
          </a:p>
          <a:p>
            <a:pPr lvl="1">
              <a:buFont typeface="Wingdings" pitchFamily="2" charset="2"/>
              <a:buChar char="v"/>
            </a:pPr>
            <a:r>
              <a:rPr lang="en-GB" dirty="0" smtClean="0"/>
              <a:t>Formative versus summative assessment</a:t>
            </a:r>
          </a:p>
          <a:p>
            <a:pPr lvl="1">
              <a:buFont typeface="Wingdings" pitchFamily="2" charset="2"/>
              <a:buChar char="v"/>
            </a:pPr>
            <a:r>
              <a:rPr lang="en-GB" dirty="0" smtClean="0"/>
              <a:t>Avoid vagueness in syllabi</a:t>
            </a:r>
          </a:p>
          <a:p>
            <a:pPr lvl="1">
              <a:buFont typeface="Wingdings" pitchFamily="2" charset="2"/>
              <a:buChar char="v"/>
            </a:pPr>
            <a:r>
              <a:rPr lang="en-GB" dirty="0" smtClean="0"/>
              <a:t>Avoid over-assessing</a:t>
            </a:r>
          </a:p>
          <a:p>
            <a:endParaRPr lang="en-GB" dirty="0"/>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Validation Mapping Exercise Assessment</a:t>
            </a:r>
            <a:endParaRPr lang="en-GB" dirty="0"/>
          </a:p>
        </p:txBody>
      </p:sp>
      <p:sp>
        <p:nvSpPr>
          <p:cNvPr id="3" name="Content Placeholder 2"/>
          <p:cNvSpPr>
            <a:spLocks noGrp="1"/>
          </p:cNvSpPr>
          <p:nvPr>
            <p:ph idx="1"/>
          </p:nvPr>
        </p:nvSpPr>
        <p:spPr>
          <a:xfrm>
            <a:off x="0" y="2996952"/>
            <a:ext cx="6192688" cy="3384376"/>
          </a:xfrm>
        </p:spPr>
        <p:txBody>
          <a:bodyPr/>
          <a:lstStyle/>
          <a:p>
            <a:pPr lvl="1">
              <a:buNone/>
            </a:pPr>
            <a:r>
              <a:rPr lang="en-GB" dirty="0" smtClean="0">
                <a:solidFill>
                  <a:schemeClr val="bg2"/>
                </a:solidFill>
              </a:rPr>
              <a:t> </a:t>
            </a:r>
          </a:p>
          <a:p>
            <a:pPr lvl="1">
              <a:buFont typeface="Arial" pitchFamily="34" charset="0"/>
              <a:buChar char="•"/>
            </a:pPr>
            <a:r>
              <a:rPr lang="en-GB" sz="2200" dirty="0" smtClean="0">
                <a:solidFill>
                  <a:schemeClr val="bg2"/>
                </a:solidFill>
              </a:rPr>
              <a:t>Overall load &amp; Balance </a:t>
            </a:r>
          </a:p>
          <a:p>
            <a:pPr lvl="1">
              <a:buFont typeface="Arial" pitchFamily="34" charset="0"/>
              <a:buChar char="•"/>
            </a:pPr>
            <a:r>
              <a:rPr lang="en-GB" sz="2200" dirty="0" smtClean="0">
                <a:solidFill>
                  <a:schemeClr val="bg2"/>
                </a:solidFill>
              </a:rPr>
              <a:t>Maximise student output</a:t>
            </a:r>
          </a:p>
          <a:p>
            <a:pPr lvl="1">
              <a:buFont typeface="Arial" pitchFamily="34" charset="0"/>
              <a:buChar char="•"/>
            </a:pPr>
            <a:r>
              <a:rPr lang="en-GB" sz="2200" dirty="0" smtClean="0">
                <a:solidFill>
                  <a:schemeClr val="bg2"/>
                </a:solidFill>
              </a:rPr>
              <a:t>Utilise resources/infrastructure effectively  </a:t>
            </a:r>
          </a:p>
          <a:p>
            <a:pPr lvl="1">
              <a:buFont typeface="Arial" pitchFamily="34" charset="0"/>
              <a:buChar char="•"/>
            </a:pPr>
            <a:r>
              <a:rPr lang="en-GB" sz="2200" dirty="0" smtClean="0">
                <a:solidFill>
                  <a:schemeClr val="bg2"/>
                </a:solidFill>
              </a:rPr>
              <a:t>Allow time for ‘mindfulness’</a:t>
            </a:r>
          </a:p>
          <a:p>
            <a:pPr lvl="1">
              <a:buFont typeface="Arial" pitchFamily="34" charset="0"/>
              <a:buChar char="•"/>
            </a:pPr>
            <a:r>
              <a:rPr lang="en-GB" sz="2200" dirty="0" smtClean="0">
                <a:solidFill>
                  <a:schemeClr val="bg2"/>
                </a:solidFill>
              </a:rPr>
              <a:t>Bonus 1: improved assessment quality</a:t>
            </a:r>
          </a:p>
          <a:p>
            <a:pPr lvl="1">
              <a:buFont typeface="Arial" pitchFamily="34" charset="0"/>
              <a:buChar char="•"/>
            </a:pPr>
            <a:r>
              <a:rPr lang="en-GB" sz="2200" dirty="0" smtClean="0">
                <a:solidFill>
                  <a:schemeClr val="bg2"/>
                </a:solidFill>
              </a:rPr>
              <a:t>Bonus 2: easier marking/feedback</a:t>
            </a:r>
          </a:p>
          <a:p>
            <a:endParaRPr lang="en-GB" sz="2200" dirty="0" smtClean="0"/>
          </a:p>
          <a:p>
            <a:endParaRPr lang="en-GB" sz="2200" dirty="0" smtClean="0"/>
          </a:p>
          <a:p>
            <a:endParaRPr lang="en-GB" sz="2200" dirty="0" smtClean="0"/>
          </a:p>
          <a:p>
            <a:endParaRPr lang="en-GB" sz="2200" dirty="0" smtClean="0"/>
          </a:p>
          <a:p>
            <a:endParaRPr lang="en-GB" sz="2200" dirty="0" smtClean="0"/>
          </a:p>
          <a:p>
            <a:endParaRPr lang="en-GB" sz="2200" dirty="0"/>
          </a:p>
        </p:txBody>
      </p:sp>
      <p:graphicFrame>
        <p:nvGraphicFramePr>
          <p:cNvPr id="4" name="Table 3"/>
          <p:cNvGraphicFramePr>
            <a:graphicFrameLocks noGrp="1"/>
          </p:cNvGraphicFramePr>
          <p:nvPr/>
        </p:nvGraphicFramePr>
        <p:xfrm>
          <a:off x="251520" y="1124746"/>
          <a:ext cx="8640961" cy="2304255"/>
        </p:xfrm>
        <a:graphic>
          <a:graphicData uri="http://schemas.openxmlformats.org/drawingml/2006/table">
            <a:tbl>
              <a:tblPr firstRow="1" bandRow="1">
                <a:tableStyleId>{5C22544A-7EE6-4342-B048-85BDC9FD1C3A}</a:tableStyleId>
              </a:tblPr>
              <a:tblGrid>
                <a:gridCol w="1368152"/>
                <a:gridCol w="1152128"/>
                <a:gridCol w="1182989"/>
                <a:gridCol w="1234423"/>
                <a:gridCol w="1234423"/>
                <a:gridCol w="1234423"/>
                <a:gridCol w="1234423"/>
              </a:tblGrid>
              <a:tr h="5261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0000"/>
                          </a:solidFill>
                          <a:effectLst/>
                          <a:latin typeface="Arial" pitchFamily="34" charset="0"/>
                          <a:cs typeface="Times New Roman" pitchFamily="18" charset="0"/>
                        </a:rPr>
                        <a:t>Semester 1</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r>
              <a:tr h="355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pitchFamily="34" charset="0"/>
                          <a:cs typeface="Times New Roman" pitchFamily="18" charset="0"/>
                        </a:rPr>
                        <a:t>Week 1</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Arial" pitchFamily="34" charset="0"/>
                          <a:cs typeface="Times New Roman" pitchFamily="18" charset="0"/>
                        </a:rPr>
                        <a:t>Week 2 </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Arial" pitchFamily="34" charset="0"/>
                          <a:cs typeface="Times New Roman" pitchFamily="18" charset="0"/>
                        </a:rPr>
                        <a:t>Week 3</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Arial" pitchFamily="34" charset="0"/>
                          <a:cs typeface="Times New Roman" pitchFamily="18" charset="0"/>
                        </a:rPr>
                        <a:t>Week 4</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pitchFamily="34" charset="0"/>
                          <a:cs typeface="Times New Roman" pitchFamily="18" charset="0"/>
                        </a:rPr>
                        <a:t>Week 5</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Arial" pitchFamily="34" charset="0"/>
                          <a:cs typeface="Times New Roman" pitchFamily="18" charset="0"/>
                        </a:rPr>
                        <a:t>Week 6</a:t>
                      </a:r>
                    </a:p>
                  </a:txBody>
                  <a:tcPr marL="68580" marR="68580" marT="0" marB="0" horzOverflow="overflow"/>
                </a:tc>
              </a:tr>
              <a:tr h="355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pitchFamily="34" charset="0"/>
                          <a:cs typeface="Times New Roman" pitchFamily="18" charset="0"/>
                        </a:rPr>
                        <a:t>XX1201</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000000"/>
                          </a:solidFill>
                          <a:effectLst/>
                          <a:latin typeface="Arial" pitchFamily="34" charset="0"/>
                          <a:cs typeface="Times New Roman" pitchFamily="18" charset="0"/>
                        </a:rPr>
                        <a:t>A</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r>
              <a:tr h="355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Arial" pitchFamily="34" charset="0"/>
                          <a:cs typeface="Times New Roman" pitchFamily="18" charset="0"/>
                        </a:rPr>
                        <a:t>XX1202</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000000"/>
                          </a:solidFill>
                          <a:effectLst/>
                          <a:latin typeface="Arial" pitchFamily="34" charset="0"/>
                          <a:cs typeface="Times New Roman" pitchFamily="18" charset="0"/>
                        </a:rPr>
                        <a:t>A</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r>
              <a:tr h="355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Arial" pitchFamily="34" charset="0"/>
                          <a:cs typeface="Times New Roman" pitchFamily="18" charset="0"/>
                        </a:rPr>
                        <a:t>XX1203</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000000"/>
                          </a:solidFill>
                          <a:effectLst/>
                          <a:latin typeface="Arial" pitchFamily="34" charset="0"/>
                          <a:cs typeface="Times New Roman" pitchFamily="18" charset="0"/>
                        </a:rPr>
                        <a:t>A</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Arial" pitchFamily="34" charset="0"/>
                        <a:cs typeface="Times New Roman" pitchFamily="18" charset="0"/>
                      </a:endParaRPr>
                    </a:p>
                  </a:txBody>
                  <a:tcPr marL="68580" marR="68580" marT="0" marB="0" horzOverflow="overflow"/>
                </a:tc>
              </a:tr>
              <a:tr h="355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Arial" pitchFamily="34" charset="0"/>
                          <a:cs typeface="Times New Roman" pitchFamily="18" charset="0"/>
                        </a:rPr>
                        <a:t>XX1204</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smtClean="0">
                        <a:ln>
                          <a:noFill/>
                        </a:ln>
                        <a:solidFill>
                          <a:srgbClr val="000000"/>
                        </a:solidFill>
                        <a:effectLst/>
                        <a:latin typeface="Arial" pitchFamily="34" charset="0"/>
                        <a:cs typeface="Times New Roman" pitchFamily="18" charset="0"/>
                      </a:endParaRP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00000"/>
                          </a:solidFill>
                          <a:effectLst/>
                          <a:latin typeface="Arial" pitchFamily="34" charset="0"/>
                          <a:cs typeface="Times New Roman" pitchFamily="18" charset="0"/>
                        </a:rPr>
                        <a:t>A</a:t>
                      </a:r>
                    </a:p>
                  </a:txBody>
                  <a:tcPr marL="68580" marR="68580" marT="0" marB="0" horzOverflow="overflow"/>
                </a:tc>
              </a:tr>
            </a:tbl>
          </a:graphicData>
        </a:graphic>
      </p:graphicFrame>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types of assessment methods </a:t>
            </a:r>
            <a:endParaRPr lang="en-GB" dirty="0"/>
          </a:p>
        </p:txBody>
      </p:sp>
      <p:sp>
        <p:nvSpPr>
          <p:cNvPr id="3" name="Content Placeholder 2"/>
          <p:cNvSpPr>
            <a:spLocks noGrp="1"/>
          </p:cNvSpPr>
          <p:nvPr>
            <p:ph idx="1"/>
          </p:nvPr>
        </p:nvSpPr>
        <p:spPr>
          <a:xfrm>
            <a:off x="406400" y="1343024"/>
            <a:ext cx="8331200" cy="4030192"/>
          </a:xfrm>
        </p:spPr>
        <p:txBody>
          <a:bodyPr/>
          <a:lstStyle/>
          <a:p>
            <a:endParaRPr lang="en-GB" dirty="0" smtClean="0"/>
          </a:p>
          <a:p>
            <a:endParaRPr lang="en-GB" dirty="0" smtClean="0"/>
          </a:p>
          <a:p>
            <a:endParaRPr lang="en-GB" dirty="0" smtClean="0"/>
          </a:p>
          <a:p>
            <a:endParaRPr lang="en-GB" dirty="0" smtClean="0"/>
          </a:p>
          <a:p>
            <a:endParaRPr lang="en-GB" sz="2600" dirty="0" smtClean="0"/>
          </a:p>
          <a:p>
            <a:r>
              <a:rPr lang="en-GB" sz="2600" dirty="0" smtClean="0"/>
              <a:t>Demonstrates Range of Methods </a:t>
            </a:r>
          </a:p>
          <a:p>
            <a:r>
              <a:rPr lang="en-GB" sz="2600" dirty="0" smtClean="0"/>
              <a:t>Assists Development of Academic &amp; Employability Skills </a:t>
            </a:r>
          </a:p>
          <a:p>
            <a:r>
              <a:rPr lang="en-GB" sz="2600" dirty="0" smtClean="0"/>
              <a:t>Aids Quality Assurance &amp; Enhancement (Thursday)</a:t>
            </a:r>
            <a:endParaRPr lang="en-GB" sz="2600" dirty="0"/>
          </a:p>
        </p:txBody>
      </p:sp>
      <p:graphicFrame>
        <p:nvGraphicFramePr>
          <p:cNvPr id="6" name="Table 5"/>
          <p:cNvGraphicFramePr>
            <a:graphicFrameLocks noGrp="1"/>
          </p:cNvGraphicFramePr>
          <p:nvPr/>
        </p:nvGraphicFramePr>
        <p:xfrm>
          <a:off x="467544" y="1124744"/>
          <a:ext cx="8280915" cy="2402840"/>
        </p:xfrm>
        <a:graphic>
          <a:graphicData uri="http://schemas.openxmlformats.org/drawingml/2006/table">
            <a:tbl>
              <a:tblPr firstRow="1" bandRow="1">
                <a:tableStyleId>{5C22544A-7EE6-4342-B048-85BDC9FD1C3A}</a:tableStyleId>
              </a:tblPr>
              <a:tblGrid>
                <a:gridCol w="1656183"/>
                <a:gridCol w="1656183"/>
                <a:gridCol w="1656183"/>
                <a:gridCol w="1656183"/>
                <a:gridCol w="1656183"/>
              </a:tblGrid>
              <a:tr h="370840">
                <a:tc>
                  <a:txBody>
                    <a:bodyPr/>
                    <a:lstStyle/>
                    <a:p>
                      <a:pPr algn="ctr">
                        <a:spcAft>
                          <a:spcPts val="0"/>
                        </a:spcAft>
                      </a:pPr>
                      <a:endParaRPr lang="en-GB" sz="1800" dirty="0">
                        <a:solidFill>
                          <a:srgbClr val="000000"/>
                        </a:solidFill>
                        <a:latin typeface="Arial"/>
                        <a:ea typeface="Times New Roman"/>
                        <a:cs typeface="Arial"/>
                      </a:endParaRPr>
                    </a:p>
                  </a:txBody>
                  <a:tcPr marL="68580" marR="68580" marT="0" marB="0"/>
                </a:tc>
                <a:tc>
                  <a:txBody>
                    <a:bodyPr/>
                    <a:lstStyle/>
                    <a:p>
                      <a:pPr algn="ctr">
                        <a:spcAft>
                          <a:spcPts val="0"/>
                        </a:spcAft>
                      </a:pPr>
                      <a:r>
                        <a:rPr lang="en-GB" sz="1800" dirty="0">
                          <a:solidFill>
                            <a:srgbClr val="000000"/>
                          </a:solidFill>
                          <a:latin typeface="Arial"/>
                          <a:ea typeface="Times New Roman"/>
                          <a:cs typeface="Arial"/>
                        </a:rPr>
                        <a:t>XX1201</a:t>
                      </a:r>
                      <a:endParaRPr lang="en-GB" sz="1800" dirty="0">
                        <a:solidFill>
                          <a:srgbClr val="000000"/>
                        </a:solidFill>
                        <a:latin typeface="Arial"/>
                        <a:ea typeface="Times New Roman"/>
                        <a:cs typeface="Times New Roman"/>
                      </a:endParaRPr>
                    </a:p>
                  </a:txBody>
                  <a:tcPr marL="68580" marR="68580" marT="0" marB="0"/>
                </a:tc>
                <a:tc>
                  <a:txBody>
                    <a:bodyPr/>
                    <a:lstStyle/>
                    <a:p>
                      <a:pPr algn="ctr">
                        <a:spcAft>
                          <a:spcPts val="0"/>
                        </a:spcAft>
                      </a:pPr>
                      <a:r>
                        <a:rPr lang="en-GB" sz="1800" dirty="0">
                          <a:solidFill>
                            <a:srgbClr val="000000"/>
                          </a:solidFill>
                          <a:latin typeface="Arial"/>
                          <a:ea typeface="Times New Roman"/>
                          <a:cs typeface="Arial"/>
                        </a:rPr>
                        <a:t>XX1202</a:t>
                      </a:r>
                      <a:endParaRPr lang="en-GB" sz="1800" dirty="0">
                        <a:solidFill>
                          <a:srgbClr val="000000"/>
                        </a:solidFill>
                        <a:latin typeface="Arial"/>
                        <a:ea typeface="Times New Roman"/>
                        <a:cs typeface="Times New Roman"/>
                      </a:endParaRPr>
                    </a:p>
                  </a:txBody>
                  <a:tcPr marL="68580" marR="68580" marT="0" marB="0"/>
                </a:tc>
                <a:tc>
                  <a:txBody>
                    <a:bodyPr/>
                    <a:lstStyle/>
                    <a:p>
                      <a:pPr algn="ctr">
                        <a:spcAft>
                          <a:spcPts val="0"/>
                        </a:spcAft>
                      </a:pPr>
                      <a:r>
                        <a:rPr lang="en-GB" sz="1800" dirty="0">
                          <a:solidFill>
                            <a:srgbClr val="000000"/>
                          </a:solidFill>
                          <a:latin typeface="Arial"/>
                          <a:ea typeface="Times New Roman"/>
                          <a:cs typeface="Arial"/>
                        </a:rPr>
                        <a:t>XX1203</a:t>
                      </a:r>
                      <a:endParaRPr lang="en-GB" sz="1800" dirty="0">
                        <a:solidFill>
                          <a:srgbClr val="000000"/>
                        </a:solidFill>
                        <a:latin typeface="Arial"/>
                        <a:ea typeface="Times New Roman"/>
                        <a:cs typeface="Times New Roman"/>
                      </a:endParaRPr>
                    </a:p>
                  </a:txBody>
                  <a:tcPr marL="68580" marR="68580" marT="0" marB="0"/>
                </a:tc>
                <a:tc>
                  <a:txBody>
                    <a:bodyPr/>
                    <a:lstStyle/>
                    <a:p>
                      <a:pPr algn="ctr">
                        <a:spcAft>
                          <a:spcPts val="0"/>
                        </a:spcAft>
                      </a:pPr>
                      <a:r>
                        <a:rPr lang="en-GB" sz="1800">
                          <a:solidFill>
                            <a:srgbClr val="000000"/>
                          </a:solidFill>
                          <a:latin typeface="Arial"/>
                          <a:ea typeface="Times New Roman"/>
                          <a:cs typeface="Arial"/>
                        </a:rPr>
                        <a:t>XX1204</a:t>
                      </a:r>
                      <a:endParaRPr lang="en-GB" sz="1800">
                        <a:solidFill>
                          <a:srgbClr val="000000"/>
                        </a:solidFill>
                        <a:latin typeface="Arial"/>
                        <a:ea typeface="Times New Roman"/>
                        <a:cs typeface="Times New Roman"/>
                      </a:endParaRPr>
                    </a:p>
                  </a:txBody>
                  <a:tcPr marL="68580" marR="68580" marT="0" marB="0"/>
                </a:tc>
              </a:tr>
              <a:tr h="370840">
                <a:tc>
                  <a:txBody>
                    <a:bodyPr/>
                    <a:lstStyle/>
                    <a:p>
                      <a:pPr>
                        <a:spcAft>
                          <a:spcPts val="0"/>
                        </a:spcAft>
                      </a:pPr>
                      <a:r>
                        <a:rPr lang="en-GB" sz="1800">
                          <a:solidFill>
                            <a:srgbClr val="000000"/>
                          </a:solidFill>
                          <a:latin typeface="Arial"/>
                          <a:ea typeface="Times New Roman"/>
                          <a:cs typeface="Arial"/>
                        </a:rPr>
                        <a:t>Essay</a:t>
                      </a:r>
                      <a:endParaRPr lang="en-GB" sz="1800">
                        <a:solidFill>
                          <a:srgbClr val="000000"/>
                        </a:solidFill>
                        <a:latin typeface="Arial"/>
                        <a:ea typeface="Times New Roman"/>
                        <a:cs typeface="Times New Roman"/>
                      </a:endParaRPr>
                    </a:p>
                  </a:txBody>
                  <a:tcPr marL="68580" marR="68580" marT="0" marB="0"/>
                </a:tc>
                <a:tc>
                  <a:txBody>
                    <a:bodyPr/>
                    <a:lstStyle/>
                    <a:p>
                      <a:pPr algn="ctr">
                        <a:spcAft>
                          <a:spcPts val="0"/>
                        </a:spcAft>
                      </a:pPr>
                      <a:r>
                        <a:rPr lang="en-GB" sz="1800">
                          <a:solidFill>
                            <a:srgbClr val="000000"/>
                          </a:solidFill>
                          <a:latin typeface="Arial"/>
                          <a:ea typeface="Times New Roman"/>
                          <a:cs typeface="Arial"/>
                        </a:rPr>
                        <a:t>*</a:t>
                      </a:r>
                      <a:endParaRPr lang="en-GB" sz="1800">
                        <a:solidFill>
                          <a:srgbClr val="000000"/>
                        </a:solidFill>
                        <a:latin typeface="Arial"/>
                        <a:ea typeface="Times New Roman"/>
                        <a:cs typeface="Times New Roman"/>
                      </a:endParaRPr>
                    </a:p>
                  </a:txBody>
                  <a:tcPr marL="68580" marR="68580" marT="0" marB="0"/>
                </a:tc>
                <a:tc>
                  <a:txBody>
                    <a:bodyPr/>
                    <a:lstStyle/>
                    <a:p>
                      <a:pPr algn="ctr">
                        <a:spcAft>
                          <a:spcPts val="0"/>
                        </a:spcAft>
                      </a:pPr>
                      <a:endParaRPr lang="en-GB" sz="1800">
                        <a:solidFill>
                          <a:srgbClr val="000000"/>
                        </a:solidFill>
                        <a:latin typeface="Arial"/>
                        <a:ea typeface="Times New Roman"/>
                        <a:cs typeface="Arial"/>
                      </a:endParaRPr>
                    </a:p>
                  </a:txBody>
                  <a:tcPr marL="68580" marR="68580" marT="0" marB="0"/>
                </a:tc>
                <a:tc>
                  <a:txBody>
                    <a:bodyPr/>
                    <a:lstStyle/>
                    <a:p>
                      <a:pPr algn="ctr">
                        <a:spcAft>
                          <a:spcPts val="0"/>
                        </a:spcAft>
                      </a:pPr>
                      <a:r>
                        <a:rPr lang="en-GB" sz="1800" dirty="0">
                          <a:solidFill>
                            <a:srgbClr val="000000"/>
                          </a:solidFill>
                          <a:latin typeface="Arial"/>
                          <a:ea typeface="Times New Roman"/>
                          <a:cs typeface="Arial"/>
                        </a:rPr>
                        <a:t>*</a:t>
                      </a:r>
                      <a:endParaRPr lang="en-GB" sz="1800" dirty="0">
                        <a:solidFill>
                          <a:srgbClr val="000000"/>
                        </a:solidFill>
                        <a:latin typeface="Arial"/>
                        <a:ea typeface="Times New Roman"/>
                        <a:cs typeface="Times New Roman"/>
                      </a:endParaRPr>
                    </a:p>
                  </a:txBody>
                  <a:tcPr marL="68580" marR="68580" marT="0" marB="0"/>
                </a:tc>
                <a:tc>
                  <a:txBody>
                    <a:bodyPr/>
                    <a:lstStyle/>
                    <a:p>
                      <a:pPr algn="ctr">
                        <a:spcAft>
                          <a:spcPts val="0"/>
                        </a:spcAft>
                      </a:pPr>
                      <a:endParaRPr lang="en-GB" sz="1800">
                        <a:solidFill>
                          <a:srgbClr val="000000"/>
                        </a:solidFill>
                        <a:latin typeface="Arial"/>
                        <a:ea typeface="Times New Roman"/>
                        <a:cs typeface="Arial"/>
                      </a:endParaRPr>
                    </a:p>
                  </a:txBody>
                  <a:tcPr marL="68580" marR="68580" marT="0" marB="0"/>
                </a:tc>
              </a:tr>
              <a:tr h="370840">
                <a:tc>
                  <a:txBody>
                    <a:bodyPr/>
                    <a:lstStyle/>
                    <a:p>
                      <a:pPr>
                        <a:spcAft>
                          <a:spcPts val="0"/>
                        </a:spcAft>
                      </a:pPr>
                      <a:r>
                        <a:rPr lang="en-GB" sz="1800">
                          <a:solidFill>
                            <a:srgbClr val="000000"/>
                          </a:solidFill>
                          <a:latin typeface="Arial"/>
                          <a:ea typeface="Times New Roman"/>
                          <a:cs typeface="Arial"/>
                        </a:rPr>
                        <a:t>Presentation</a:t>
                      </a:r>
                      <a:endParaRPr lang="en-GB" sz="1800">
                        <a:solidFill>
                          <a:srgbClr val="000000"/>
                        </a:solidFill>
                        <a:latin typeface="Arial"/>
                        <a:ea typeface="Times New Roman"/>
                        <a:cs typeface="Times New Roman"/>
                      </a:endParaRPr>
                    </a:p>
                  </a:txBody>
                  <a:tcPr marL="68580" marR="68580" marT="0" marB="0"/>
                </a:tc>
                <a:tc>
                  <a:txBody>
                    <a:bodyPr/>
                    <a:lstStyle/>
                    <a:p>
                      <a:pPr algn="ctr">
                        <a:spcAft>
                          <a:spcPts val="0"/>
                        </a:spcAft>
                      </a:pPr>
                      <a:r>
                        <a:rPr lang="en-GB" sz="1800">
                          <a:solidFill>
                            <a:srgbClr val="000000"/>
                          </a:solidFill>
                          <a:latin typeface="Arial"/>
                          <a:ea typeface="Times New Roman"/>
                          <a:cs typeface="Arial"/>
                        </a:rPr>
                        <a:t>*</a:t>
                      </a:r>
                      <a:endParaRPr lang="en-GB" sz="1800">
                        <a:solidFill>
                          <a:srgbClr val="000000"/>
                        </a:solidFill>
                        <a:latin typeface="Arial"/>
                        <a:ea typeface="Times New Roman"/>
                        <a:cs typeface="Times New Roman"/>
                      </a:endParaRPr>
                    </a:p>
                  </a:txBody>
                  <a:tcPr marL="68580" marR="68580" marT="0" marB="0"/>
                </a:tc>
                <a:tc>
                  <a:txBody>
                    <a:bodyPr/>
                    <a:lstStyle/>
                    <a:p>
                      <a:pPr algn="ctr">
                        <a:spcAft>
                          <a:spcPts val="0"/>
                        </a:spcAft>
                      </a:pPr>
                      <a:r>
                        <a:rPr lang="en-GB" sz="1800">
                          <a:solidFill>
                            <a:srgbClr val="000000"/>
                          </a:solidFill>
                          <a:latin typeface="Arial"/>
                          <a:ea typeface="Times New Roman"/>
                          <a:cs typeface="Arial"/>
                        </a:rPr>
                        <a:t>*</a:t>
                      </a:r>
                      <a:endParaRPr lang="en-GB" sz="1800">
                        <a:solidFill>
                          <a:srgbClr val="000000"/>
                        </a:solidFill>
                        <a:latin typeface="Arial"/>
                        <a:ea typeface="Times New Roman"/>
                        <a:cs typeface="Times New Roman"/>
                      </a:endParaRPr>
                    </a:p>
                  </a:txBody>
                  <a:tcPr marL="68580" marR="68580" marT="0" marB="0"/>
                </a:tc>
                <a:tc>
                  <a:txBody>
                    <a:bodyPr/>
                    <a:lstStyle/>
                    <a:p>
                      <a:pPr algn="ctr">
                        <a:spcAft>
                          <a:spcPts val="0"/>
                        </a:spcAft>
                      </a:pPr>
                      <a:endParaRPr lang="en-GB" sz="1800" dirty="0">
                        <a:solidFill>
                          <a:srgbClr val="000000"/>
                        </a:solidFill>
                        <a:latin typeface="Arial"/>
                        <a:ea typeface="Times New Roman"/>
                        <a:cs typeface="Arial"/>
                      </a:endParaRPr>
                    </a:p>
                  </a:txBody>
                  <a:tcPr marL="68580" marR="68580" marT="0" marB="0"/>
                </a:tc>
                <a:tc>
                  <a:txBody>
                    <a:bodyPr/>
                    <a:lstStyle/>
                    <a:p>
                      <a:pPr algn="ctr">
                        <a:spcAft>
                          <a:spcPts val="0"/>
                        </a:spcAft>
                      </a:pPr>
                      <a:r>
                        <a:rPr lang="en-GB" sz="1800">
                          <a:solidFill>
                            <a:srgbClr val="000000"/>
                          </a:solidFill>
                          <a:latin typeface="Arial"/>
                          <a:ea typeface="Times New Roman"/>
                          <a:cs typeface="Arial"/>
                        </a:rPr>
                        <a:t>*</a:t>
                      </a:r>
                      <a:endParaRPr lang="en-GB" sz="1800">
                        <a:solidFill>
                          <a:srgbClr val="000000"/>
                        </a:solidFill>
                        <a:latin typeface="Arial"/>
                        <a:ea typeface="Times New Roman"/>
                        <a:cs typeface="Times New Roman"/>
                      </a:endParaRPr>
                    </a:p>
                  </a:txBody>
                  <a:tcPr marL="68580" marR="68580" marT="0" marB="0"/>
                </a:tc>
              </a:tr>
              <a:tr h="370840">
                <a:tc>
                  <a:txBody>
                    <a:bodyPr/>
                    <a:lstStyle/>
                    <a:p>
                      <a:pPr>
                        <a:spcAft>
                          <a:spcPts val="0"/>
                        </a:spcAft>
                      </a:pPr>
                      <a:r>
                        <a:rPr lang="en-GB" sz="1800">
                          <a:solidFill>
                            <a:srgbClr val="000000"/>
                          </a:solidFill>
                          <a:latin typeface="Arial"/>
                          <a:ea typeface="Times New Roman"/>
                          <a:cs typeface="Arial"/>
                        </a:rPr>
                        <a:t>Group project</a:t>
                      </a:r>
                      <a:endParaRPr lang="en-GB" sz="1800">
                        <a:solidFill>
                          <a:srgbClr val="000000"/>
                        </a:solidFill>
                        <a:latin typeface="Arial"/>
                        <a:ea typeface="Times New Roman"/>
                        <a:cs typeface="Times New Roman"/>
                      </a:endParaRPr>
                    </a:p>
                  </a:txBody>
                  <a:tcPr marL="68580" marR="68580" marT="0" marB="0"/>
                </a:tc>
                <a:tc>
                  <a:txBody>
                    <a:bodyPr/>
                    <a:lstStyle/>
                    <a:p>
                      <a:pPr algn="ctr">
                        <a:spcAft>
                          <a:spcPts val="0"/>
                        </a:spcAft>
                      </a:pPr>
                      <a:endParaRPr lang="en-GB" sz="1800">
                        <a:solidFill>
                          <a:srgbClr val="000000"/>
                        </a:solidFill>
                        <a:latin typeface="Arial"/>
                        <a:ea typeface="Times New Roman"/>
                        <a:cs typeface="Arial"/>
                      </a:endParaRPr>
                    </a:p>
                  </a:txBody>
                  <a:tcPr marL="68580" marR="68580" marT="0" marB="0"/>
                </a:tc>
                <a:tc>
                  <a:txBody>
                    <a:bodyPr/>
                    <a:lstStyle/>
                    <a:p>
                      <a:pPr algn="ctr">
                        <a:spcAft>
                          <a:spcPts val="0"/>
                        </a:spcAft>
                      </a:pPr>
                      <a:r>
                        <a:rPr lang="en-GB" sz="1800">
                          <a:solidFill>
                            <a:srgbClr val="000000"/>
                          </a:solidFill>
                          <a:latin typeface="Arial"/>
                          <a:ea typeface="Times New Roman"/>
                          <a:cs typeface="Arial"/>
                        </a:rPr>
                        <a:t>*</a:t>
                      </a:r>
                      <a:endParaRPr lang="en-GB" sz="1800">
                        <a:solidFill>
                          <a:srgbClr val="000000"/>
                        </a:solidFill>
                        <a:latin typeface="Arial"/>
                        <a:ea typeface="Times New Roman"/>
                        <a:cs typeface="Times New Roman"/>
                      </a:endParaRPr>
                    </a:p>
                  </a:txBody>
                  <a:tcPr marL="68580" marR="68580" marT="0" marB="0"/>
                </a:tc>
                <a:tc>
                  <a:txBody>
                    <a:bodyPr/>
                    <a:lstStyle/>
                    <a:p>
                      <a:pPr algn="ctr">
                        <a:spcAft>
                          <a:spcPts val="0"/>
                        </a:spcAft>
                      </a:pPr>
                      <a:endParaRPr lang="en-GB" sz="1800" dirty="0">
                        <a:solidFill>
                          <a:srgbClr val="000000"/>
                        </a:solidFill>
                        <a:latin typeface="Arial"/>
                        <a:ea typeface="Times New Roman"/>
                        <a:cs typeface="Arial"/>
                      </a:endParaRPr>
                    </a:p>
                  </a:txBody>
                  <a:tcPr marL="68580" marR="68580" marT="0" marB="0"/>
                </a:tc>
                <a:tc>
                  <a:txBody>
                    <a:bodyPr/>
                    <a:lstStyle/>
                    <a:p>
                      <a:pPr algn="ctr">
                        <a:spcAft>
                          <a:spcPts val="0"/>
                        </a:spcAft>
                      </a:pPr>
                      <a:endParaRPr lang="en-GB" sz="1800" dirty="0">
                        <a:solidFill>
                          <a:srgbClr val="000000"/>
                        </a:solidFill>
                        <a:latin typeface="Arial"/>
                        <a:ea typeface="Times New Roman"/>
                        <a:cs typeface="Arial"/>
                      </a:endParaRPr>
                    </a:p>
                  </a:txBody>
                  <a:tcPr marL="68580" marR="68580" marT="0" marB="0"/>
                </a:tc>
              </a:tr>
              <a:tr h="370840">
                <a:tc>
                  <a:txBody>
                    <a:bodyPr/>
                    <a:lstStyle/>
                    <a:p>
                      <a:pPr>
                        <a:spcAft>
                          <a:spcPts val="0"/>
                        </a:spcAft>
                      </a:pPr>
                      <a:r>
                        <a:rPr lang="en-GB" sz="1800">
                          <a:solidFill>
                            <a:srgbClr val="000000"/>
                          </a:solidFill>
                          <a:latin typeface="Arial"/>
                          <a:ea typeface="Times New Roman"/>
                          <a:cs typeface="Arial"/>
                        </a:rPr>
                        <a:t>Examination</a:t>
                      </a:r>
                      <a:endParaRPr lang="en-GB" sz="1800">
                        <a:solidFill>
                          <a:srgbClr val="000000"/>
                        </a:solidFill>
                        <a:latin typeface="Arial"/>
                        <a:ea typeface="Times New Roman"/>
                        <a:cs typeface="Times New Roman"/>
                      </a:endParaRPr>
                    </a:p>
                  </a:txBody>
                  <a:tcPr marL="68580" marR="68580" marT="0" marB="0"/>
                </a:tc>
                <a:tc>
                  <a:txBody>
                    <a:bodyPr/>
                    <a:lstStyle/>
                    <a:p>
                      <a:pPr algn="ctr">
                        <a:spcAft>
                          <a:spcPts val="0"/>
                        </a:spcAft>
                      </a:pPr>
                      <a:endParaRPr lang="en-GB" sz="1800">
                        <a:solidFill>
                          <a:srgbClr val="000000"/>
                        </a:solidFill>
                        <a:latin typeface="Arial"/>
                        <a:ea typeface="Times New Roman"/>
                        <a:cs typeface="Arial"/>
                      </a:endParaRPr>
                    </a:p>
                  </a:txBody>
                  <a:tcPr marL="68580" marR="68580" marT="0" marB="0"/>
                </a:tc>
                <a:tc>
                  <a:txBody>
                    <a:bodyPr/>
                    <a:lstStyle/>
                    <a:p>
                      <a:pPr algn="ctr">
                        <a:spcAft>
                          <a:spcPts val="0"/>
                        </a:spcAft>
                      </a:pPr>
                      <a:endParaRPr lang="en-GB" sz="1800">
                        <a:solidFill>
                          <a:srgbClr val="000000"/>
                        </a:solidFill>
                        <a:latin typeface="Arial"/>
                        <a:ea typeface="Times New Roman"/>
                        <a:cs typeface="Arial"/>
                      </a:endParaRPr>
                    </a:p>
                  </a:txBody>
                  <a:tcPr marL="68580" marR="68580" marT="0" marB="0"/>
                </a:tc>
                <a:tc>
                  <a:txBody>
                    <a:bodyPr/>
                    <a:lstStyle/>
                    <a:p>
                      <a:pPr algn="ctr">
                        <a:spcAft>
                          <a:spcPts val="0"/>
                        </a:spcAft>
                      </a:pPr>
                      <a:r>
                        <a:rPr lang="en-GB" sz="1800">
                          <a:solidFill>
                            <a:srgbClr val="000000"/>
                          </a:solidFill>
                          <a:latin typeface="Arial"/>
                          <a:ea typeface="Times New Roman"/>
                          <a:cs typeface="Arial"/>
                        </a:rPr>
                        <a:t>*</a:t>
                      </a:r>
                      <a:endParaRPr lang="en-GB" sz="1800">
                        <a:solidFill>
                          <a:srgbClr val="000000"/>
                        </a:solidFill>
                        <a:latin typeface="Arial"/>
                        <a:ea typeface="Times New Roman"/>
                        <a:cs typeface="Times New Roman"/>
                      </a:endParaRPr>
                    </a:p>
                  </a:txBody>
                  <a:tcPr marL="68580" marR="68580" marT="0" marB="0"/>
                </a:tc>
                <a:tc>
                  <a:txBody>
                    <a:bodyPr/>
                    <a:lstStyle/>
                    <a:p>
                      <a:pPr algn="ctr">
                        <a:spcAft>
                          <a:spcPts val="0"/>
                        </a:spcAft>
                      </a:pPr>
                      <a:endParaRPr lang="en-GB" sz="1800" dirty="0">
                        <a:solidFill>
                          <a:srgbClr val="000000"/>
                        </a:solidFill>
                        <a:latin typeface="Arial"/>
                        <a:ea typeface="Times New Roman"/>
                        <a:cs typeface="Arial"/>
                      </a:endParaRPr>
                    </a:p>
                  </a:txBody>
                  <a:tcPr marL="68580" marR="68580" marT="0" marB="0"/>
                </a:tc>
              </a:tr>
              <a:tr h="370840">
                <a:tc>
                  <a:txBody>
                    <a:bodyPr/>
                    <a:lstStyle/>
                    <a:p>
                      <a:pPr>
                        <a:spcAft>
                          <a:spcPts val="0"/>
                        </a:spcAft>
                      </a:pPr>
                      <a:r>
                        <a:rPr lang="en-GB" sz="1800" dirty="0">
                          <a:solidFill>
                            <a:srgbClr val="000000"/>
                          </a:solidFill>
                          <a:latin typeface="Arial"/>
                          <a:ea typeface="Times New Roman"/>
                          <a:cs typeface="Arial"/>
                        </a:rPr>
                        <a:t>Case </a:t>
                      </a:r>
                      <a:r>
                        <a:rPr lang="en-GB" sz="1800" dirty="0" smtClean="0">
                          <a:solidFill>
                            <a:srgbClr val="000000"/>
                          </a:solidFill>
                          <a:latin typeface="Arial"/>
                          <a:ea typeface="Times New Roman"/>
                          <a:cs typeface="Arial"/>
                        </a:rPr>
                        <a:t>Study/Report</a:t>
                      </a:r>
                      <a:endParaRPr lang="en-GB" sz="1800" dirty="0">
                        <a:solidFill>
                          <a:srgbClr val="000000"/>
                        </a:solidFill>
                        <a:latin typeface="Arial"/>
                        <a:ea typeface="Times New Roman"/>
                        <a:cs typeface="Times New Roman"/>
                      </a:endParaRPr>
                    </a:p>
                  </a:txBody>
                  <a:tcPr marL="68580" marR="68580" marT="0" marB="0"/>
                </a:tc>
                <a:tc>
                  <a:txBody>
                    <a:bodyPr/>
                    <a:lstStyle/>
                    <a:p>
                      <a:pPr algn="ctr">
                        <a:spcAft>
                          <a:spcPts val="0"/>
                        </a:spcAft>
                      </a:pPr>
                      <a:endParaRPr lang="en-GB" sz="1800" dirty="0">
                        <a:solidFill>
                          <a:srgbClr val="000000"/>
                        </a:solidFill>
                        <a:latin typeface="Arial"/>
                        <a:ea typeface="Times New Roman"/>
                        <a:cs typeface="Arial"/>
                      </a:endParaRPr>
                    </a:p>
                  </a:txBody>
                  <a:tcPr marL="68580" marR="68580" marT="0" marB="0"/>
                </a:tc>
                <a:tc>
                  <a:txBody>
                    <a:bodyPr/>
                    <a:lstStyle/>
                    <a:p>
                      <a:pPr algn="ctr">
                        <a:spcAft>
                          <a:spcPts val="0"/>
                        </a:spcAft>
                      </a:pPr>
                      <a:endParaRPr lang="en-GB" sz="1800">
                        <a:solidFill>
                          <a:srgbClr val="000000"/>
                        </a:solidFill>
                        <a:latin typeface="Arial"/>
                        <a:ea typeface="Times New Roman"/>
                        <a:cs typeface="Arial"/>
                      </a:endParaRPr>
                    </a:p>
                  </a:txBody>
                  <a:tcPr marL="68580" marR="68580" marT="0" marB="0"/>
                </a:tc>
                <a:tc>
                  <a:txBody>
                    <a:bodyPr/>
                    <a:lstStyle/>
                    <a:p>
                      <a:pPr algn="ctr">
                        <a:spcAft>
                          <a:spcPts val="0"/>
                        </a:spcAft>
                      </a:pPr>
                      <a:endParaRPr lang="en-GB" sz="1800">
                        <a:solidFill>
                          <a:srgbClr val="000000"/>
                        </a:solidFill>
                        <a:latin typeface="Arial"/>
                        <a:ea typeface="Times New Roman"/>
                        <a:cs typeface="Arial"/>
                      </a:endParaRPr>
                    </a:p>
                  </a:txBody>
                  <a:tcPr marL="68580" marR="68580" marT="0" marB="0"/>
                </a:tc>
                <a:tc>
                  <a:txBody>
                    <a:bodyPr/>
                    <a:lstStyle/>
                    <a:p>
                      <a:pPr algn="ctr">
                        <a:spcAft>
                          <a:spcPts val="0"/>
                        </a:spcAft>
                      </a:pPr>
                      <a:r>
                        <a:rPr lang="en-GB" sz="1800" dirty="0">
                          <a:solidFill>
                            <a:srgbClr val="000000"/>
                          </a:solidFill>
                          <a:latin typeface="Arial"/>
                          <a:ea typeface="Times New Roman"/>
                          <a:cs typeface="Arial"/>
                        </a:rPr>
                        <a:t>*</a:t>
                      </a:r>
                      <a:endParaRPr lang="en-GB" sz="1800" dirty="0">
                        <a:solidFill>
                          <a:srgbClr val="000000"/>
                        </a:solidFill>
                        <a:latin typeface="Arial"/>
                        <a:ea typeface="Times New Roman"/>
                        <a:cs typeface="Times New Roman"/>
                      </a:endParaRPr>
                    </a:p>
                  </a:txBody>
                  <a:tcPr marL="68580" marR="68580" marT="0" marB="0"/>
                </a:tc>
              </a:tr>
            </a:tbl>
          </a:graphicData>
        </a:graphic>
      </p:graphicFrame>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Balancing the structure</a:t>
            </a:r>
            <a:endParaRPr lang="en-GB" dirty="0"/>
          </a:p>
        </p:txBody>
      </p:sp>
      <p:sp>
        <p:nvSpPr>
          <p:cNvPr id="3" name="Content Placeholder 2"/>
          <p:cNvSpPr>
            <a:spLocks noGrp="1"/>
          </p:cNvSpPr>
          <p:nvPr>
            <p:ph idx="1"/>
          </p:nvPr>
        </p:nvSpPr>
        <p:spPr>
          <a:xfrm>
            <a:off x="406400" y="1124744"/>
            <a:ext cx="8331200" cy="4182269"/>
          </a:xfrm>
        </p:spPr>
        <p:txBody>
          <a:bodyPr/>
          <a:lstStyle/>
          <a:p>
            <a:pPr>
              <a:buFont typeface="Wingdings" pitchFamily="2" charset="2"/>
              <a:buChar char="Ø"/>
            </a:pPr>
            <a:r>
              <a:rPr lang="en-GB" dirty="0" smtClean="0"/>
              <a:t>How many credits per semester?</a:t>
            </a:r>
          </a:p>
          <a:p>
            <a:pPr lvl="1">
              <a:buFont typeface="Wingdings" pitchFamily="2" charset="2"/>
              <a:buChar char="v"/>
            </a:pPr>
            <a:r>
              <a:rPr lang="en-GB" dirty="0" smtClean="0"/>
              <a:t>Kingston: 60:60:60 (CATS). Up to 75 in any one semester allowed, but frowned upon</a:t>
            </a:r>
          </a:p>
          <a:p>
            <a:pPr lvl="1">
              <a:buFont typeface="Wingdings" pitchFamily="2" charset="2"/>
              <a:buChar char="v"/>
            </a:pPr>
            <a:r>
              <a:rPr lang="en-GB" dirty="0" smtClean="0"/>
              <a:t>SFU: 30 credits (equivalent to 60 CATS): 30:30:30:30</a:t>
            </a:r>
          </a:p>
          <a:p>
            <a:pPr>
              <a:buFont typeface="Wingdings" pitchFamily="2" charset="2"/>
              <a:buChar char="v"/>
            </a:pPr>
            <a:endParaRPr lang="en-GB" dirty="0" smtClean="0"/>
          </a:p>
          <a:p>
            <a:pPr lvl="1">
              <a:buFont typeface="Wingdings" pitchFamily="2" charset="2"/>
              <a:buChar char="v"/>
            </a:pPr>
            <a:endParaRPr lang="en-GB" dirty="0" smtClean="0"/>
          </a:p>
        </p:txBody>
      </p:sp>
      <p:graphicFrame>
        <p:nvGraphicFramePr>
          <p:cNvPr id="4" name="Table 3"/>
          <p:cNvGraphicFramePr>
            <a:graphicFrameLocks noGrp="1"/>
          </p:cNvGraphicFramePr>
          <p:nvPr/>
        </p:nvGraphicFramePr>
        <p:xfrm>
          <a:off x="395534" y="3717032"/>
          <a:ext cx="8424936" cy="1752600"/>
        </p:xfrm>
        <a:graphic>
          <a:graphicData uri="http://schemas.openxmlformats.org/drawingml/2006/table">
            <a:tbl>
              <a:tblPr firstRow="1" bandRow="1">
                <a:tableStyleId>{5C22544A-7EE6-4342-B048-85BDC9FD1C3A}</a:tableStyleId>
              </a:tblPr>
              <a:tblGrid>
                <a:gridCol w="1296146"/>
                <a:gridCol w="1440160"/>
                <a:gridCol w="1368152"/>
                <a:gridCol w="1440160"/>
                <a:gridCol w="1368152"/>
                <a:gridCol w="1512166"/>
              </a:tblGrid>
              <a:tr h="370840">
                <a:tc>
                  <a:txBody>
                    <a:bodyPr/>
                    <a:lstStyle/>
                    <a:p>
                      <a:r>
                        <a:rPr lang="en-GB" dirty="0" smtClean="0"/>
                        <a:t>Institution</a:t>
                      </a:r>
                      <a:endParaRPr lang="en-GB" dirty="0"/>
                    </a:p>
                  </a:txBody>
                  <a:tcPr/>
                </a:tc>
                <a:tc>
                  <a:txBody>
                    <a:bodyPr/>
                    <a:lstStyle/>
                    <a:p>
                      <a:pPr algn="ctr"/>
                      <a:r>
                        <a:rPr lang="en-GB" dirty="0" smtClean="0"/>
                        <a:t>Semester</a:t>
                      </a:r>
                      <a:r>
                        <a:rPr lang="en-GB" baseline="0" dirty="0" smtClean="0"/>
                        <a:t> </a:t>
                      </a:r>
                    </a:p>
                    <a:p>
                      <a:pPr algn="ctr"/>
                      <a:r>
                        <a:rPr lang="en-GB" baseline="0" dirty="0" smtClean="0"/>
                        <a:t>1</a:t>
                      </a:r>
                      <a:endParaRPr lang="en-GB" dirty="0"/>
                    </a:p>
                  </a:txBody>
                  <a:tcPr/>
                </a:tc>
                <a:tc>
                  <a:txBody>
                    <a:bodyPr/>
                    <a:lstStyle/>
                    <a:p>
                      <a:pPr algn="ctr"/>
                      <a:r>
                        <a:rPr lang="en-GB" dirty="0" smtClean="0"/>
                        <a:t>Semester </a:t>
                      </a:r>
                    </a:p>
                    <a:p>
                      <a:pPr algn="ctr"/>
                      <a:r>
                        <a:rPr lang="en-GB" dirty="0" smtClean="0"/>
                        <a:t>2</a:t>
                      </a:r>
                      <a:endParaRPr lang="en-GB" dirty="0"/>
                    </a:p>
                  </a:txBody>
                  <a:tcPr/>
                </a:tc>
                <a:tc>
                  <a:txBody>
                    <a:bodyPr/>
                    <a:lstStyle/>
                    <a:p>
                      <a:pPr algn="ctr"/>
                      <a:r>
                        <a:rPr lang="en-GB" dirty="0" smtClean="0"/>
                        <a:t>Semester </a:t>
                      </a:r>
                    </a:p>
                    <a:p>
                      <a:pPr algn="ctr"/>
                      <a:r>
                        <a:rPr lang="en-GB" dirty="0" smtClean="0"/>
                        <a:t>3</a:t>
                      </a:r>
                      <a:endParaRPr lang="en-GB" dirty="0"/>
                    </a:p>
                  </a:txBody>
                  <a:tcPr/>
                </a:tc>
                <a:tc>
                  <a:txBody>
                    <a:bodyPr/>
                    <a:lstStyle/>
                    <a:p>
                      <a:pPr algn="ctr"/>
                      <a:r>
                        <a:rPr lang="en-GB" dirty="0" smtClean="0"/>
                        <a:t>Semester </a:t>
                      </a:r>
                    </a:p>
                    <a:p>
                      <a:pPr algn="ctr"/>
                      <a:r>
                        <a:rPr lang="en-GB" dirty="0" smtClean="0"/>
                        <a:t>4</a:t>
                      </a:r>
                      <a:endParaRPr lang="en-GB" dirty="0"/>
                    </a:p>
                  </a:txBody>
                  <a:tcPr/>
                </a:tc>
                <a:tc>
                  <a:txBody>
                    <a:bodyPr/>
                    <a:lstStyle/>
                    <a:p>
                      <a:r>
                        <a:rPr lang="en-GB" dirty="0" smtClean="0"/>
                        <a:t>Total ECTS/CATS</a:t>
                      </a:r>
                      <a:endParaRPr lang="en-GB" dirty="0"/>
                    </a:p>
                  </a:txBody>
                  <a:tcPr/>
                </a:tc>
              </a:tr>
              <a:tr h="370840">
                <a:tc>
                  <a:txBody>
                    <a:bodyPr/>
                    <a:lstStyle/>
                    <a:p>
                      <a:r>
                        <a:rPr lang="en-GB" dirty="0" err="1" smtClean="0"/>
                        <a:t>SfU</a:t>
                      </a:r>
                      <a:endParaRPr lang="en-GB" dirty="0"/>
                    </a:p>
                  </a:txBody>
                  <a:tcPr/>
                </a:tc>
                <a:tc>
                  <a:txBody>
                    <a:bodyPr/>
                    <a:lstStyle/>
                    <a:p>
                      <a:pPr algn="ctr"/>
                      <a:r>
                        <a:rPr lang="en-GB" dirty="0" smtClean="0"/>
                        <a:t>30 ECTS</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30 ECTS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30 ECTS</a:t>
                      </a:r>
                    </a:p>
                  </a:txBody>
                  <a:tcPr/>
                </a:tc>
                <a:tc>
                  <a:txBody>
                    <a:bodyPr/>
                    <a:lstStyle/>
                    <a:p>
                      <a:pPr algn="ctr"/>
                      <a:r>
                        <a:rPr lang="en-GB" dirty="0" smtClean="0"/>
                        <a:t>30 ECTS</a:t>
                      </a:r>
                      <a:endParaRPr lang="en-GB" dirty="0"/>
                    </a:p>
                  </a:txBody>
                  <a:tcPr/>
                </a:tc>
                <a:tc>
                  <a:txBody>
                    <a:bodyPr/>
                    <a:lstStyle/>
                    <a:p>
                      <a:pPr algn="ctr"/>
                      <a:r>
                        <a:rPr lang="en-GB" dirty="0" smtClean="0"/>
                        <a:t>120/240</a:t>
                      </a:r>
                      <a:endParaRPr lang="en-GB" dirty="0"/>
                    </a:p>
                  </a:txBody>
                  <a:tcPr/>
                </a:tc>
              </a:tr>
              <a:tr h="370840">
                <a:tc>
                  <a:txBody>
                    <a:bodyPr/>
                    <a:lstStyle/>
                    <a:p>
                      <a:r>
                        <a:rPr lang="en-GB" dirty="0" smtClean="0"/>
                        <a:t>KU</a:t>
                      </a:r>
                      <a:endParaRPr lang="en-GB" dirty="0"/>
                    </a:p>
                  </a:txBody>
                  <a:tcPr/>
                </a:tc>
                <a:tc>
                  <a:txBody>
                    <a:bodyPr/>
                    <a:lstStyle/>
                    <a:p>
                      <a:pPr algn="ctr"/>
                      <a:r>
                        <a:rPr lang="en-GB" dirty="0" smtClean="0"/>
                        <a:t>60</a:t>
                      </a:r>
                      <a:r>
                        <a:rPr lang="en-GB" baseline="0" dirty="0" smtClean="0"/>
                        <a:t> CATS</a:t>
                      </a:r>
                      <a:endParaRPr lang="en-GB" dirty="0"/>
                    </a:p>
                  </a:txBody>
                  <a:tcPr/>
                </a:tc>
                <a:tc>
                  <a:txBody>
                    <a:bodyPr/>
                    <a:lstStyle/>
                    <a:p>
                      <a:pPr algn="ctr"/>
                      <a:r>
                        <a:rPr lang="en-GB" smtClean="0"/>
                        <a:t>60</a:t>
                      </a:r>
                      <a:r>
                        <a:rPr lang="en-GB" baseline="0" smtClean="0"/>
                        <a:t> CATS</a:t>
                      </a:r>
                      <a:endParaRPr lang="en-GB" dirty="0"/>
                    </a:p>
                  </a:txBody>
                  <a:tcPr/>
                </a:tc>
                <a:tc>
                  <a:txBody>
                    <a:bodyPr/>
                    <a:lstStyle/>
                    <a:p>
                      <a:pPr algn="ctr"/>
                      <a:r>
                        <a:rPr lang="en-GB" dirty="0" smtClean="0"/>
                        <a:t>60</a:t>
                      </a:r>
                      <a:r>
                        <a:rPr lang="en-GB" baseline="0" dirty="0" smtClean="0"/>
                        <a:t> CATS</a:t>
                      </a:r>
                      <a:endParaRPr lang="en-GB" dirty="0"/>
                    </a:p>
                  </a:txBody>
                  <a:tcPr/>
                </a:tc>
                <a:tc>
                  <a:txBody>
                    <a:bodyPr/>
                    <a:lstStyle/>
                    <a:p>
                      <a:pPr algn="ctr"/>
                      <a:r>
                        <a:rPr lang="en-GB" dirty="0" smtClean="0"/>
                        <a:t>-</a:t>
                      </a:r>
                      <a:endParaRPr lang="en-GB" dirty="0"/>
                    </a:p>
                  </a:txBody>
                  <a:tcPr/>
                </a:tc>
                <a:tc>
                  <a:txBody>
                    <a:bodyPr/>
                    <a:lstStyle/>
                    <a:p>
                      <a:pPr algn="ctr"/>
                      <a:r>
                        <a:rPr lang="en-GB" dirty="0" smtClean="0"/>
                        <a:t>90/180</a:t>
                      </a:r>
                      <a:endParaRPr lang="en-GB" dirty="0"/>
                    </a:p>
                  </a:txBody>
                  <a:tcPr/>
                </a:tc>
              </a:tr>
              <a:tr h="370840">
                <a:tc>
                  <a:txBody>
                    <a:bodyPr/>
                    <a:lstStyle/>
                    <a:p>
                      <a:r>
                        <a:rPr lang="en-GB" dirty="0" smtClean="0"/>
                        <a:t>KU (PT)</a:t>
                      </a:r>
                      <a:endParaRPr lang="en-GB" dirty="0"/>
                    </a:p>
                  </a:txBody>
                  <a:tcPr/>
                </a:tc>
                <a:tc>
                  <a:txBody>
                    <a:bodyPr/>
                    <a:lstStyle/>
                    <a:p>
                      <a:pPr algn="ctr"/>
                      <a:r>
                        <a:rPr lang="en-GB" dirty="0" smtClean="0"/>
                        <a:t>45</a:t>
                      </a:r>
                      <a:endParaRPr lang="en-GB" dirty="0"/>
                    </a:p>
                  </a:txBody>
                  <a:tcPr/>
                </a:tc>
                <a:tc>
                  <a:txBody>
                    <a:bodyPr/>
                    <a:lstStyle/>
                    <a:p>
                      <a:pPr algn="ctr"/>
                      <a:r>
                        <a:rPr lang="en-GB" dirty="0" smtClean="0"/>
                        <a:t>45</a:t>
                      </a:r>
                      <a:endParaRPr lang="en-GB" dirty="0"/>
                    </a:p>
                  </a:txBody>
                  <a:tcPr/>
                </a:tc>
                <a:tc>
                  <a:txBody>
                    <a:bodyPr/>
                    <a:lstStyle/>
                    <a:p>
                      <a:pPr algn="ctr"/>
                      <a:r>
                        <a:rPr lang="en-GB" dirty="0" smtClean="0"/>
                        <a:t>45</a:t>
                      </a:r>
                      <a:endParaRPr lang="en-GB" dirty="0"/>
                    </a:p>
                  </a:txBody>
                  <a:tcPr/>
                </a:tc>
                <a:tc>
                  <a:txBody>
                    <a:bodyPr/>
                    <a:lstStyle/>
                    <a:p>
                      <a:pPr algn="ctr"/>
                      <a:r>
                        <a:rPr lang="en-GB" dirty="0" smtClean="0"/>
                        <a:t>45</a:t>
                      </a:r>
                      <a:endParaRPr lang="en-GB" dirty="0"/>
                    </a:p>
                  </a:txBody>
                  <a:tcPr/>
                </a:tc>
                <a:tc>
                  <a:txBody>
                    <a:bodyPr/>
                    <a:lstStyle/>
                    <a:p>
                      <a:pPr algn="ctr"/>
                      <a:r>
                        <a:rPr lang="en-GB" dirty="0" smtClean="0"/>
                        <a:t>180</a:t>
                      </a:r>
                      <a:endParaRPr lang="en-GB" dirty="0"/>
                    </a:p>
                  </a:txBody>
                  <a:tcPr/>
                </a:tc>
              </a:tr>
            </a:tbl>
          </a:graphicData>
        </a:graphic>
      </p:graphicFrame>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Balancing the structure</a:t>
            </a:r>
            <a:endParaRPr lang="en-GB" dirty="0"/>
          </a:p>
        </p:txBody>
      </p:sp>
      <p:sp>
        <p:nvSpPr>
          <p:cNvPr id="3" name="Content Placeholder 2"/>
          <p:cNvSpPr>
            <a:spLocks noGrp="1"/>
          </p:cNvSpPr>
          <p:nvPr>
            <p:ph idx="1"/>
          </p:nvPr>
        </p:nvSpPr>
        <p:spPr/>
        <p:txBody>
          <a:bodyPr/>
          <a:lstStyle/>
          <a:p>
            <a:pPr>
              <a:buFont typeface="Wingdings" pitchFamily="2" charset="2"/>
              <a:buChar char="Ø"/>
            </a:pPr>
            <a:r>
              <a:rPr lang="en-GB" dirty="0" smtClean="0"/>
              <a:t>How many credits per module?</a:t>
            </a:r>
          </a:p>
          <a:p>
            <a:pPr lvl="1">
              <a:buFont typeface="Wingdings" pitchFamily="2" charset="2"/>
              <a:buChar char="v"/>
            </a:pPr>
            <a:r>
              <a:rPr lang="en-GB" dirty="0" smtClean="0"/>
              <a:t>Kingston: norm is 15 or 30 credits, but 7.5 credit modules are not unknown</a:t>
            </a:r>
          </a:p>
          <a:p>
            <a:pPr lvl="1">
              <a:buFont typeface="Wingdings" pitchFamily="2" charset="2"/>
              <a:buChar char="v"/>
            </a:pPr>
            <a:r>
              <a:rPr lang="en-GB" dirty="0" smtClean="0"/>
              <a:t>SFU: 6 credits (12 CATS)?</a:t>
            </a:r>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many modules are core?</a:t>
            </a:r>
            <a:endParaRPr lang="en-GB" dirty="0"/>
          </a:p>
        </p:txBody>
      </p:sp>
      <p:sp>
        <p:nvSpPr>
          <p:cNvPr id="3" name="Content Placeholder 2"/>
          <p:cNvSpPr>
            <a:spLocks noGrp="1"/>
          </p:cNvSpPr>
          <p:nvPr>
            <p:ph idx="1"/>
          </p:nvPr>
        </p:nvSpPr>
        <p:spPr>
          <a:xfrm>
            <a:off x="395536" y="1052736"/>
            <a:ext cx="8331200" cy="3963988"/>
          </a:xfrm>
        </p:spPr>
        <p:txBody>
          <a:bodyPr/>
          <a:lstStyle/>
          <a:p>
            <a:pPr>
              <a:buFont typeface="Wingdings" pitchFamily="2" charset="2"/>
              <a:buChar char="Ø"/>
            </a:pPr>
            <a:endParaRPr lang="en-GB" b="1" dirty="0" smtClean="0"/>
          </a:p>
          <a:p>
            <a:pPr>
              <a:buNone/>
            </a:pPr>
            <a:endParaRPr lang="en-GB" b="1" dirty="0" smtClean="0"/>
          </a:p>
          <a:p>
            <a:endParaRPr lang="en-GB" dirty="0"/>
          </a:p>
        </p:txBody>
      </p:sp>
      <p:graphicFrame>
        <p:nvGraphicFramePr>
          <p:cNvPr id="5" name="Table 4"/>
          <p:cNvGraphicFramePr>
            <a:graphicFrameLocks noGrp="1"/>
          </p:cNvGraphicFramePr>
          <p:nvPr/>
        </p:nvGraphicFramePr>
        <p:xfrm>
          <a:off x="323528" y="1124744"/>
          <a:ext cx="8496945" cy="4416690"/>
        </p:xfrm>
        <a:graphic>
          <a:graphicData uri="http://schemas.openxmlformats.org/drawingml/2006/table">
            <a:tbl>
              <a:tblPr firstRow="1" bandRow="1">
                <a:tableStyleId>{5C22544A-7EE6-4342-B048-85BDC9FD1C3A}</a:tableStyleId>
              </a:tblPr>
              <a:tblGrid>
                <a:gridCol w="1800200"/>
                <a:gridCol w="3864430"/>
                <a:gridCol w="2832315"/>
              </a:tblGrid>
              <a:tr h="504056">
                <a:tc>
                  <a:txBody>
                    <a:bodyPr/>
                    <a:lstStyle/>
                    <a:p>
                      <a:endParaRPr lang="en-GB" dirty="0"/>
                    </a:p>
                  </a:txBody>
                  <a:tcPr/>
                </a:tc>
                <a:tc>
                  <a:txBody>
                    <a:bodyPr/>
                    <a:lstStyle/>
                    <a:p>
                      <a:r>
                        <a:rPr lang="en-GB" sz="2200" dirty="0" smtClean="0"/>
                        <a:t>MA</a:t>
                      </a:r>
                      <a:r>
                        <a:rPr lang="en-GB" sz="2200" baseline="0" dirty="0" smtClean="0"/>
                        <a:t> Media Communication</a:t>
                      </a:r>
                      <a:endParaRPr lang="en-GB" sz="2200" dirty="0"/>
                    </a:p>
                  </a:txBody>
                  <a:tcPr/>
                </a:tc>
                <a:tc>
                  <a:txBody>
                    <a:bodyPr/>
                    <a:lstStyle/>
                    <a:p>
                      <a:r>
                        <a:rPr lang="en-GB" dirty="0" smtClean="0">
                          <a:hlinkClick r:id="rId2" action="ppaction://hlinksldjump"/>
                        </a:rPr>
                        <a:t>CATS/ECT</a:t>
                      </a:r>
                      <a:endParaRPr lang="en-GB" dirty="0"/>
                    </a:p>
                  </a:txBody>
                  <a:tcPr/>
                </a:tc>
              </a:tr>
              <a:tr h="920241">
                <a:tc>
                  <a:txBody>
                    <a:bodyPr/>
                    <a:lstStyle/>
                    <a:p>
                      <a:r>
                        <a:rPr lang="en-GB" sz="2000" dirty="0" smtClean="0"/>
                        <a:t>Semester 1</a:t>
                      </a:r>
                      <a:endParaRPr lang="en-GB" sz="2000" dirty="0"/>
                    </a:p>
                  </a:txBody>
                  <a:tcPr/>
                </a:tc>
                <a:tc>
                  <a:txBody>
                    <a:bodyPr/>
                    <a:lstStyle/>
                    <a:p>
                      <a:r>
                        <a:rPr lang="en-GB" sz="2000" dirty="0" smtClean="0"/>
                        <a:t>Theorizing</a:t>
                      </a:r>
                      <a:r>
                        <a:rPr lang="en-GB" sz="2000" baseline="0" dirty="0" smtClean="0"/>
                        <a:t> Media and Communication 1 </a:t>
                      </a:r>
                      <a:r>
                        <a:rPr lang="en-GB" sz="2000" b="1" dirty="0" smtClean="0"/>
                        <a:t>Core</a:t>
                      </a:r>
                      <a:endParaRPr lang="en-GB" sz="2000" dirty="0"/>
                    </a:p>
                  </a:txBody>
                  <a:tcPr/>
                </a:tc>
                <a:tc>
                  <a:txBody>
                    <a:bodyPr/>
                    <a:lstStyle/>
                    <a:p>
                      <a:r>
                        <a:rPr lang="en-GB" sz="2000" dirty="0" smtClean="0"/>
                        <a:t> 15/7.5</a:t>
                      </a:r>
                      <a:endParaRPr lang="en-GB" sz="2000" dirty="0"/>
                    </a:p>
                  </a:txBody>
                  <a:tcPr/>
                </a:tc>
              </a:tr>
              <a:tr h="7359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Semester 1</a:t>
                      </a:r>
                    </a:p>
                    <a:p>
                      <a:endParaRPr lang="en-GB"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Theorizing</a:t>
                      </a:r>
                      <a:r>
                        <a:rPr lang="en-GB" sz="2000" baseline="0" dirty="0" smtClean="0"/>
                        <a:t> Media and Communication 2</a:t>
                      </a:r>
                      <a:r>
                        <a:rPr lang="en-GB" sz="2000" b="1" baseline="0" dirty="0" smtClean="0"/>
                        <a:t> Core</a:t>
                      </a:r>
                      <a:endParaRPr lang="en-GB" sz="2000" b="1" dirty="0" smtClean="0"/>
                    </a:p>
                    <a:p>
                      <a:endParaRPr lang="en-GB" sz="2000" dirty="0"/>
                    </a:p>
                  </a:txBody>
                  <a:tcPr/>
                </a:tc>
                <a:tc>
                  <a:txBody>
                    <a:bodyPr/>
                    <a:lstStyle/>
                    <a:p>
                      <a:r>
                        <a:rPr lang="en-GB" sz="2000" dirty="0" smtClean="0"/>
                        <a:t>15/7.5</a:t>
                      </a:r>
                      <a:endParaRPr lang="en-GB" sz="2000" dirty="0"/>
                    </a:p>
                  </a:txBody>
                  <a:tcPr/>
                </a:tc>
              </a:tr>
              <a:tr h="9202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Semester 2</a:t>
                      </a:r>
                    </a:p>
                    <a:p>
                      <a:endParaRPr lang="en-GB" sz="2000" dirty="0"/>
                    </a:p>
                  </a:txBody>
                  <a:tcPr/>
                </a:tc>
                <a:tc>
                  <a:txBody>
                    <a:bodyPr/>
                    <a:lstStyle/>
                    <a:p>
                      <a:r>
                        <a:rPr lang="en-GB" sz="2000" dirty="0" smtClean="0"/>
                        <a:t>Intercultural Communication </a:t>
                      </a:r>
                      <a:r>
                        <a:rPr lang="en-GB" sz="2000" b="1" dirty="0" smtClean="0"/>
                        <a:t>Core</a:t>
                      </a:r>
                      <a:endParaRPr lang="en-GB" sz="2000" dirty="0"/>
                    </a:p>
                  </a:txBody>
                  <a:tcPr/>
                </a:tc>
                <a:tc>
                  <a:txBody>
                    <a:bodyPr/>
                    <a:lstStyle/>
                    <a:p>
                      <a:r>
                        <a:rPr lang="en-GB" sz="2000" dirty="0" smtClean="0"/>
                        <a:t>15/7.5</a:t>
                      </a:r>
                      <a:endParaRPr lang="en-GB" sz="2000" dirty="0"/>
                    </a:p>
                  </a:txBody>
                  <a:tcPr/>
                </a:tc>
              </a:tr>
              <a:tr h="533156">
                <a:tc>
                  <a:txBody>
                    <a:bodyPr/>
                    <a:lstStyle/>
                    <a:p>
                      <a:r>
                        <a:rPr lang="en-GB" sz="2000" dirty="0" smtClean="0"/>
                        <a:t>Semester 2</a:t>
                      </a:r>
                      <a:endParaRPr lang="en-GB" sz="2000" dirty="0"/>
                    </a:p>
                  </a:txBody>
                  <a:tcPr/>
                </a:tc>
                <a:tc>
                  <a:txBody>
                    <a:bodyPr/>
                    <a:lstStyle/>
                    <a:p>
                      <a:r>
                        <a:rPr lang="en-GB" sz="2000" dirty="0" smtClean="0"/>
                        <a:t>Research Methods </a:t>
                      </a:r>
                      <a:r>
                        <a:rPr lang="en-GB" sz="2000" b="1" dirty="0" smtClean="0"/>
                        <a:t>Core</a:t>
                      </a:r>
                      <a:endParaRPr lang="en-GB" sz="2000" dirty="0"/>
                    </a:p>
                  </a:txBody>
                  <a:tcPr/>
                </a:tc>
                <a:tc>
                  <a:txBody>
                    <a:bodyPr/>
                    <a:lstStyle/>
                    <a:p>
                      <a:r>
                        <a:rPr lang="en-GB" sz="2000" dirty="0" smtClean="0"/>
                        <a:t>15/7.5</a:t>
                      </a:r>
                      <a:endParaRPr lang="en-GB" sz="2000" dirty="0"/>
                    </a:p>
                  </a:txBody>
                  <a:tcPr/>
                </a:tc>
              </a:tr>
              <a:tr h="533156">
                <a:tc>
                  <a:txBody>
                    <a:bodyPr/>
                    <a:lstStyle/>
                    <a:p>
                      <a:r>
                        <a:rPr lang="en-GB" sz="2000" dirty="0" smtClean="0"/>
                        <a:t>Semester 3</a:t>
                      </a:r>
                      <a:endParaRPr lang="en-GB" sz="2000" dirty="0"/>
                    </a:p>
                  </a:txBody>
                  <a:tcPr/>
                </a:tc>
                <a:tc>
                  <a:txBody>
                    <a:bodyPr/>
                    <a:lstStyle/>
                    <a:p>
                      <a:r>
                        <a:rPr lang="en-GB" sz="2000" dirty="0" smtClean="0"/>
                        <a:t>Dissertation</a:t>
                      </a:r>
                      <a:endParaRPr lang="en-GB" sz="2000" dirty="0"/>
                    </a:p>
                  </a:txBody>
                  <a:tcPr/>
                </a:tc>
                <a:tc>
                  <a:txBody>
                    <a:bodyPr/>
                    <a:lstStyle/>
                    <a:p>
                      <a:r>
                        <a:rPr lang="en-GB" sz="2000" dirty="0" smtClean="0"/>
                        <a:t>60/30</a:t>
                      </a:r>
                      <a:endParaRPr lang="en-GB" sz="2000" dirty="0"/>
                    </a:p>
                  </a:txBody>
                  <a:tcPr/>
                </a:tc>
              </a:tr>
            </a:tbl>
          </a:graphicData>
        </a:graphic>
      </p:graphicFrame>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many modules are core?</a:t>
            </a:r>
            <a:endParaRPr lang="en-GB" dirty="0"/>
          </a:p>
        </p:txBody>
      </p:sp>
      <p:sp>
        <p:nvSpPr>
          <p:cNvPr id="3" name="Content Placeholder 2"/>
          <p:cNvSpPr>
            <a:spLocks noGrp="1"/>
          </p:cNvSpPr>
          <p:nvPr>
            <p:ph idx="1"/>
          </p:nvPr>
        </p:nvSpPr>
        <p:spPr>
          <a:xfrm>
            <a:off x="395536" y="1052736"/>
            <a:ext cx="8331200" cy="3963988"/>
          </a:xfrm>
        </p:spPr>
        <p:txBody>
          <a:bodyPr/>
          <a:lstStyle/>
          <a:p>
            <a:pPr>
              <a:buFont typeface="Wingdings" pitchFamily="2" charset="2"/>
              <a:buChar char="Ø"/>
            </a:pPr>
            <a:endParaRPr lang="en-GB" b="1" dirty="0" smtClean="0"/>
          </a:p>
          <a:p>
            <a:pPr>
              <a:buNone/>
            </a:pPr>
            <a:endParaRPr lang="en-GB" b="1" dirty="0" smtClean="0"/>
          </a:p>
          <a:p>
            <a:endParaRPr lang="en-GB" dirty="0"/>
          </a:p>
        </p:txBody>
      </p:sp>
      <p:graphicFrame>
        <p:nvGraphicFramePr>
          <p:cNvPr id="5" name="Table 4"/>
          <p:cNvGraphicFramePr>
            <a:graphicFrameLocks noGrp="1"/>
          </p:cNvGraphicFramePr>
          <p:nvPr/>
        </p:nvGraphicFramePr>
        <p:xfrm>
          <a:off x="323528" y="1340768"/>
          <a:ext cx="8496945" cy="4399788"/>
        </p:xfrm>
        <a:graphic>
          <a:graphicData uri="http://schemas.openxmlformats.org/drawingml/2006/table">
            <a:tbl>
              <a:tblPr firstRow="1" bandRow="1">
                <a:tableStyleId>{5C22544A-7EE6-4342-B048-85BDC9FD1C3A}</a:tableStyleId>
              </a:tblPr>
              <a:tblGrid>
                <a:gridCol w="1800200"/>
                <a:gridCol w="3864430"/>
                <a:gridCol w="2832315"/>
              </a:tblGrid>
              <a:tr h="504056">
                <a:tc>
                  <a:txBody>
                    <a:bodyPr/>
                    <a:lstStyle/>
                    <a:p>
                      <a:endParaRPr lang="en-GB" dirty="0"/>
                    </a:p>
                  </a:txBody>
                  <a:tcPr/>
                </a:tc>
                <a:tc>
                  <a:txBody>
                    <a:bodyPr/>
                    <a:lstStyle/>
                    <a:p>
                      <a:r>
                        <a:rPr lang="en-GB" sz="2200" dirty="0" smtClean="0"/>
                        <a:t>MA</a:t>
                      </a:r>
                      <a:r>
                        <a:rPr lang="en-GB" sz="2200" baseline="0" dirty="0" smtClean="0"/>
                        <a:t>  Filmmaking</a:t>
                      </a:r>
                      <a:endParaRPr lang="en-GB" sz="2200" dirty="0"/>
                    </a:p>
                  </a:txBody>
                  <a:tcPr/>
                </a:tc>
                <a:tc>
                  <a:txBody>
                    <a:bodyPr/>
                    <a:lstStyle/>
                    <a:p>
                      <a:r>
                        <a:rPr lang="en-GB" dirty="0" smtClean="0"/>
                        <a:t>CATS/ECT</a:t>
                      </a:r>
                      <a:endParaRPr lang="en-GB" dirty="0"/>
                    </a:p>
                  </a:txBody>
                  <a:tcPr/>
                </a:tc>
              </a:tr>
              <a:tr h="920241">
                <a:tc>
                  <a:txBody>
                    <a:bodyPr/>
                    <a:lstStyle/>
                    <a:p>
                      <a:r>
                        <a:rPr lang="en-GB" sz="2000" dirty="0" smtClean="0"/>
                        <a:t>Semester 1</a:t>
                      </a:r>
                      <a:endParaRPr lang="en-GB" sz="2000" dirty="0"/>
                    </a:p>
                  </a:txBody>
                  <a:tcPr/>
                </a:tc>
                <a:tc>
                  <a:txBody>
                    <a:bodyPr/>
                    <a:lstStyle/>
                    <a:p>
                      <a:r>
                        <a:rPr lang="en-GB" sz="1800" kern="1200" dirty="0" smtClean="0">
                          <a:solidFill>
                            <a:schemeClr val="dk1"/>
                          </a:solidFill>
                          <a:latin typeface="+mn-lt"/>
                          <a:ea typeface="+mn-ea"/>
                          <a:cs typeface="+mn-cs"/>
                        </a:rPr>
                        <a:t>Making films  </a:t>
                      </a:r>
                      <a:r>
                        <a:rPr lang="en-GB" sz="1800" b="1" kern="1200" dirty="0" smtClean="0">
                          <a:solidFill>
                            <a:schemeClr val="dk1"/>
                          </a:solidFill>
                          <a:latin typeface="+mn-lt"/>
                          <a:ea typeface="+mn-ea"/>
                          <a:cs typeface="+mn-cs"/>
                        </a:rPr>
                        <a:t>no experience</a:t>
                      </a:r>
                      <a:endParaRPr lang="en-GB" b="1" dirty="0"/>
                    </a:p>
                  </a:txBody>
                  <a:tcPr/>
                </a:tc>
                <a:tc>
                  <a:txBody>
                    <a:bodyPr/>
                    <a:lstStyle/>
                    <a:p>
                      <a:r>
                        <a:rPr lang="en-GB" sz="2000" dirty="0" smtClean="0"/>
                        <a:t> 15/7.5</a:t>
                      </a:r>
                      <a:endParaRPr lang="en-GB" sz="2000" dirty="0"/>
                    </a:p>
                  </a:txBody>
                  <a:tcPr/>
                </a:tc>
              </a:tr>
              <a:tr h="7359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Semester 1</a:t>
                      </a:r>
                    </a:p>
                  </a:txBody>
                  <a:tcPr/>
                </a:tc>
                <a:tc>
                  <a:txBody>
                    <a:bodyPr/>
                    <a:lstStyle/>
                    <a:p>
                      <a:r>
                        <a:rPr lang="en-GB" sz="1800" kern="1200" dirty="0" smtClean="0">
                          <a:solidFill>
                            <a:schemeClr val="dk1"/>
                          </a:solidFill>
                          <a:latin typeface="+mn-lt"/>
                          <a:ea typeface="+mn-ea"/>
                          <a:cs typeface="+mn-cs"/>
                        </a:rPr>
                        <a:t>Quiet Pictures </a:t>
                      </a:r>
                      <a:r>
                        <a:rPr lang="en-GB" sz="1800" b="1" kern="1200" dirty="0" smtClean="0">
                          <a:solidFill>
                            <a:schemeClr val="dk1"/>
                          </a:solidFill>
                          <a:latin typeface="+mn-lt"/>
                          <a:ea typeface="+mn-ea"/>
                          <a:cs typeface="+mn-cs"/>
                        </a:rPr>
                        <a:t> experience</a:t>
                      </a:r>
                      <a:endParaRPr lang="en-GB" b="1" dirty="0"/>
                    </a:p>
                  </a:txBody>
                  <a:tcPr/>
                </a:tc>
                <a:tc>
                  <a:txBody>
                    <a:bodyPr/>
                    <a:lstStyle/>
                    <a:p>
                      <a:r>
                        <a:rPr lang="en-GB" sz="2000" dirty="0" smtClean="0"/>
                        <a:t>15/7.5</a:t>
                      </a:r>
                      <a:endParaRPr lang="en-GB" sz="2000" dirty="0"/>
                    </a:p>
                  </a:txBody>
                  <a:tcPr/>
                </a:tc>
              </a:tr>
              <a:tr h="533156">
                <a:tc>
                  <a:txBody>
                    <a:bodyPr/>
                    <a:lstStyle/>
                    <a:p>
                      <a:r>
                        <a:rPr lang="en-GB" sz="2000" dirty="0" smtClean="0"/>
                        <a:t>Semester 1</a:t>
                      </a:r>
                      <a:endParaRPr lang="en-GB" sz="2000" dirty="0"/>
                    </a:p>
                  </a:txBody>
                  <a:tcPr/>
                </a:tc>
                <a:tc>
                  <a:txBody>
                    <a:bodyPr/>
                    <a:lstStyle/>
                    <a:p>
                      <a:r>
                        <a:rPr lang="en-GB" sz="1800" kern="1200" dirty="0" smtClean="0">
                          <a:solidFill>
                            <a:schemeClr val="dk1"/>
                          </a:solidFill>
                          <a:latin typeface="+mn-lt"/>
                          <a:ea typeface="+mn-ea"/>
                          <a:cs typeface="+mn-cs"/>
                        </a:rPr>
                        <a:t>Action Camera Light </a:t>
                      </a:r>
                      <a:r>
                        <a:rPr lang="en-GB" sz="1800" b="1" kern="1200" dirty="0" smtClean="0">
                          <a:solidFill>
                            <a:schemeClr val="dk1"/>
                          </a:solidFill>
                          <a:latin typeface="+mn-lt"/>
                          <a:ea typeface="+mn-ea"/>
                          <a:cs typeface="+mn-cs"/>
                        </a:rPr>
                        <a:t> </a:t>
                      </a:r>
                      <a:endParaRPr lang="en-GB" b="1" dirty="0"/>
                    </a:p>
                  </a:txBody>
                  <a:tcPr/>
                </a:tc>
                <a:tc>
                  <a:txBody>
                    <a:bodyPr/>
                    <a:lstStyle/>
                    <a:p>
                      <a:r>
                        <a:rPr lang="en-GB" sz="2000" dirty="0" smtClean="0"/>
                        <a:t>15/7.5</a:t>
                      </a:r>
                      <a:endParaRPr lang="en-GB" sz="2000" dirty="0"/>
                    </a:p>
                  </a:txBody>
                  <a:tcPr/>
                </a:tc>
              </a:tr>
              <a:tr h="5331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Semester 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Sound System </a:t>
                      </a:r>
                      <a:endParaRPr lang="en-GB" sz="1800" b="1" kern="1200" dirty="0" smtClean="0">
                        <a:solidFill>
                          <a:schemeClr val="dk1"/>
                        </a:solidFill>
                        <a:latin typeface="+mn-lt"/>
                        <a:ea typeface="+mn-ea"/>
                        <a:cs typeface="+mn-cs"/>
                      </a:endParaRPr>
                    </a:p>
                  </a:txBody>
                  <a:tcPr/>
                </a:tc>
                <a:tc>
                  <a:txBody>
                    <a:bodyPr/>
                    <a:lstStyle/>
                    <a:p>
                      <a:r>
                        <a:rPr lang="en-GB" sz="2000" dirty="0" smtClean="0"/>
                        <a:t>30/15</a:t>
                      </a:r>
                      <a:endParaRPr lang="en-GB" sz="2000" dirty="0"/>
                    </a:p>
                  </a:txBody>
                  <a:tcPr/>
                </a:tc>
              </a:tr>
              <a:tr h="5331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Semester 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Visions of Light.</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b="1" kern="1200" dirty="0" smtClean="0">
                        <a:solidFill>
                          <a:schemeClr val="dk1"/>
                        </a:solidFill>
                        <a:latin typeface="+mn-lt"/>
                        <a:ea typeface="+mn-ea"/>
                        <a:cs typeface="+mn-cs"/>
                      </a:endParaRPr>
                    </a:p>
                  </a:txBody>
                  <a:tcPr/>
                </a:tc>
                <a:tc>
                  <a:txBody>
                    <a:bodyPr/>
                    <a:lstStyle/>
                    <a:p>
                      <a:r>
                        <a:rPr lang="en-GB" sz="2000" dirty="0" smtClean="0"/>
                        <a:t>15/7.5</a:t>
                      </a:r>
                      <a:endParaRPr lang="en-GB" sz="2000" dirty="0"/>
                    </a:p>
                  </a:txBody>
                  <a:tcPr/>
                </a:tc>
              </a:tr>
              <a:tr h="5331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Semester 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kern="1200" dirty="0" smtClean="0">
                          <a:solidFill>
                            <a:schemeClr val="dk1"/>
                          </a:solidFill>
                          <a:latin typeface="+mn-lt"/>
                          <a:ea typeface="+mn-ea"/>
                          <a:cs typeface="+mn-cs"/>
                        </a:rPr>
                        <a:t>The</a:t>
                      </a:r>
                      <a:r>
                        <a:rPr lang="en-GB" sz="1800" b="0" kern="1200" baseline="0" dirty="0" smtClean="0">
                          <a:solidFill>
                            <a:schemeClr val="dk1"/>
                          </a:solidFill>
                          <a:latin typeface="+mn-lt"/>
                          <a:ea typeface="+mn-ea"/>
                          <a:cs typeface="+mn-cs"/>
                        </a:rPr>
                        <a:t> Film</a:t>
                      </a:r>
                      <a:endParaRPr lang="en-GB" sz="1800" b="0" kern="1200" dirty="0" smtClean="0">
                        <a:solidFill>
                          <a:schemeClr val="dk1"/>
                        </a:solidFill>
                        <a:latin typeface="+mn-lt"/>
                        <a:ea typeface="+mn-ea"/>
                        <a:cs typeface="+mn-cs"/>
                      </a:endParaRPr>
                    </a:p>
                  </a:txBody>
                  <a:tcPr/>
                </a:tc>
                <a:tc>
                  <a:txBody>
                    <a:bodyPr/>
                    <a:lstStyle/>
                    <a:p>
                      <a:r>
                        <a:rPr lang="en-GB" sz="2000" dirty="0" smtClean="0"/>
                        <a:t>60/30</a:t>
                      </a:r>
                      <a:endParaRPr lang="en-GB" sz="2000" dirty="0"/>
                    </a:p>
                  </a:txBody>
                  <a:tcPr/>
                </a:tc>
              </a:tr>
            </a:tbl>
          </a:graphicData>
        </a:graphic>
      </p:graphicFrame>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GB" dirty="0" smtClean="0"/>
              <a:t>Do cores need to run before options?</a:t>
            </a:r>
            <a:br>
              <a:rPr lang="en-GB" dirty="0" smtClean="0"/>
            </a:br>
            <a:endParaRPr lang="en-GB" dirty="0"/>
          </a:p>
        </p:txBody>
      </p:sp>
      <p:sp>
        <p:nvSpPr>
          <p:cNvPr id="3" name="Content Placeholder 2"/>
          <p:cNvSpPr>
            <a:spLocks noGrp="1"/>
          </p:cNvSpPr>
          <p:nvPr>
            <p:ph idx="1"/>
          </p:nvPr>
        </p:nvSpPr>
        <p:spPr/>
        <p:txBody>
          <a:bodyPr/>
          <a:lstStyle/>
          <a:p>
            <a:r>
              <a:rPr lang="en-GB" dirty="0" smtClean="0"/>
              <a:t>No examples from Kingston</a:t>
            </a:r>
          </a:p>
          <a:p>
            <a:endParaRPr lang="en-GB" dirty="0" smtClean="0"/>
          </a:p>
          <a:p>
            <a:r>
              <a:rPr lang="en-GB" dirty="0" smtClean="0"/>
              <a:t>What is your practice?</a:t>
            </a:r>
          </a:p>
          <a:p>
            <a:endParaRPr lang="en-GB" dirty="0" smtClean="0"/>
          </a:p>
          <a:p>
            <a:r>
              <a:rPr lang="en-GB" dirty="0" smtClean="0"/>
              <a:t>Implies 60 </a:t>
            </a:r>
            <a:r>
              <a:rPr lang="en-GB" dirty="0" err="1" smtClean="0"/>
              <a:t>ect</a:t>
            </a:r>
            <a:r>
              <a:rPr lang="en-GB" dirty="0" smtClean="0"/>
              <a:t> across semester 1&amp;2</a:t>
            </a:r>
            <a:endParaRPr lang="en-GB" dirty="0"/>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GB" dirty="0" smtClean="0"/>
              <a:t>Do some cores have other cores as their pre-requisite?</a:t>
            </a:r>
            <a:endParaRPr lang="en-GB" dirty="0"/>
          </a:p>
        </p:txBody>
      </p:sp>
      <p:sp>
        <p:nvSpPr>
          <p:cNvPr id="3" name="Content Placeholder 2"/>
          <p:cNvSpPr>
            <a:spLocks noGrp="1"/>
          </p:cNvSpPr>
          <p:nvPr>
            <p:ph idx="1"/>
          </p:nvPr>
        </p:nvSpPr>
        <p:spPr/>
        <p:txBody>
          <a:bodyPr/>
          <a:lstStyle/>
          <a:p>
            <a:r>
              <a:rPr lang="en-GB" dirty="0" smtClean="0"/>
              <a:t>See Theorising Media &amp; Communication </a:t>
            </a:r>
            <a:r>
              <a:rPr lang="en-GB" dirty="0" smtClean="0">
                <a:hlinkClick r:id="rId2" action="ppaction://hlinksldjump"/>
              </a:rPr>
              <a:t>1 &amp; 2</a:t>
            </a:r>
            <a:endParaRPr lang="en-GB" dirty="0"/>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GB" dirty="0" smtClean="0"/>
              <a:t>Do some cores feed directly into the Specialist Options?</a:t>
            </a:r>
            <a:endParaRPr lang="en-GB" dirty="0"/>
          </a:p>
        </p:txBody>
      </p:sp>
      <p:sp>
        <p:nvSpPr>
          <p:cNvPr id="3" name="Content Placeholder 2"/>
          <p:cNvSpPr>
            <a:spLocks noGrp="1"/>
          </p:cNvSpPr>
          <p:nvPr>
            <p:ph idx="1"/>
          </p:nvPr>
        </p:nvSpPr>
        <p:spPr/>
        <p:txBody>
          <a:bodyPr/>
          <a:lstStyle/>
          <a:p>
            <a:r>
              <a:rPr lang="en-GB" dirty="0" smtClean="0"/>
              <a:t>Any examples from </a:t>
            </a:r>
            <a:r>
              <a:rPr lang="en-GB" dirty="0" err="1" smtClean="0"/>
              <a:t>SfU</a:t>
            </a:r>
            <a:r>
              <a:rPr lang="en-GB" dirty="0" smtClean="0"/>
              <a:t>?</a:t>
            </a:r>
            <a:endParaRPr lang="en-GB" dirty="0"/>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Examples of Options with Cores prerequisites</a:t>
            </a:r>
            <a:endParaRPr lang="en-GB" dirty="0"/>
          </a:p>
        </p:txBody>
      </p:sp>
      <p:graphicFrame>
        <p:nvGraphicFramePr>
          <p:cNvPr id="4" name="Content Placeholder 3"/>
          <p:cNvGraphicFramePr>
            <a:graphicFrameLocks noGrp="1"/>
          </p:cNvGraphicFramePr>
          <p:nvPr>
            <p:ph idx="1"/>
          </p:nvPr>
        </p:nvGraphicFramePr>
        <p:xfrm>
          <a:off x="406400" y="1343025"/>
          <a:ext cx="8331200" cy="1483360"/>
        </p:xfrm>
        <a:graphic>
          <a:graphicData uri="http://schemas.openxmlformats.org/drawingml/2006/table">
            <a:tbl>
              <a:tblPr firstRow="1" bandRow="1">
                <a:tableStyleId>{5C22544A-7EE6-4342-B048-85BDC9FD1C3A}</a:tableStyleId>
              </a:tblPr>
              <a:tblGrid>
                <a:gridCol w="4165600"/>
                <a:gridCol w="4165600"/>
              </a:tblGrid>
              <a:tr h="370840">
                <a:tc>
                  <a:txBody>
                    <a:bodyPr/>
                    <a:lstStyle/>
                    <a:p>
                      <a:r>
                        <a:rPr lang="en-GB" dirty="0" smtClean="0"/>
                        <a:t>Semester 1</a:t>
                      </a:r>
                      <a:endParaRPr lang="en-GB" dirty="0"/>
                    </a:p>
                  </a:txBody>
                  <a:tcPr/>
                </a:tc>
                <a:tc>
                  <a:txBody>
                    <a:bodyPr/>
                    <a:lstStyle/>
                    <a:p>
                      <a:r>
                        <a:rPr lang="en-GB" dirty="0" smtClean="0"/>
                        <a:t>Semester 2</a:t>
                      </a:r>
                      <a:endParaRPr lang="en-GB" dirty="0"/>
                    </a:p>
                  </a:txBody>
                  <a:tcPr/>
                </a:tc>
              </a:tr>
              <a:tr h="370840">
                <a:tc>
                  <a:txBody>
                    <a:bodyPr/>
                    <a:lstStyle/>
                    <a:p>
                      <a:r>
                        <a:rPr lang="en-GB" dirty="0" smtClean="0"/>
                        <a:t>Experience Design 1 </a:t>
                      </a:r>
                      <a:r>
                        <a:rPr lang="en-GB" b="1" dirty="0" smtClean="0"/>
                        <a:t>Core</a:t>
                      </a:r>
                      <a:endParaRPr lang="en-GB" dirty="0"/>
                    </a:p>
                  </a:txBody>
                  <a:tcPr/>
                </a:tc>
                <a:tc>
                  <a:txBody>
                    <a:bodyPr/>
                    <a:lstStyle/>
                    <a:p>
                      <a:r>
                        <a:rPr lang="en-GB" dirty="0" smtClean="0"/>
                        <a:t>Experience Design 2 </a:t>
                      </a:r>
                      <a:r>
                        <a:rPr lang="en-GB" b="1" dirty="0" smtClean="0"/>
                        <a:t>Option</a:t>
                      </a:r>
                      <a:endParaRPr lang="en-GB" dirty="0"/>
                    </a:p>
                  </a:txBody>
                  <a:tcPr/>
                </a:tc>
              </a:tr>
              <a:tr h="370840">
                <a:tc>
                  <a:txBody>
                    <a:bodyPr/>
                    <a:lstStyle/>
                    <a:p>
                      <a:endParaRPr lang="en-GB"/>
                    </a:p>
                  </a:txBody>
                  <a:tcPr/>
                </a:tc>
                <a:tc>
                  <a:txBody>
                    <a:bodyPr/>
                    <a:lstStyle/>
                    <a:p>
                      <a:endParaRPr lang="en-GB" dirty="0"/>
                    </a:p>
                  </a:txBody>
                  <a:tcPr/>
                </a:tc>
              </a:tr>
              <a:tr h="370840">
                <a:tc>
                  <a:txBody>
                    <a:bodyPr/>
                    <a:lstStyle/>
                    <a:p>
                      <a:endParaRPr lang="en-GB" dirty="0"/>
                    </a:p>
                  </a:txBody>
                  <a:tcPr/>
                </a:tc>
                <a:tc>
                  <a:txBody>
                    <a:bodyPr/>
                    <a:lstStyle/>
                    <a:p>
                      <a:endParaRPr lang="en-GB" dirty="0"/>
                    </a:p>
                  </a:txBody>
                  <a:tcPr/>
                </a:tc>
              </a:tr>
            </a:tbl>
          </a:graphicData>
        </a:graphic>
      </p:graphicFrame>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KU Swoosh UG">
  <a:themeElements>
    <a:clrScheme name="Swoosh UG 1">
      <a:dk1>
        <a:srgbClr val="000000"/>
      </a:dk1>
      <a:lt1>
        <a:srgbClr val="FFFFFF"/>
      </a:lt1>
      <a:dk2>
        <a:srgbClr val="3333FF"/>
      </a:dk2>
      <a:lt2>
        <a:srgbClr val="00FFFF"/>
      </a:lt2>
      <a:accent1>
        <a:srgbClr val="00CCCC"/>
      </a:accent1>
      <a:accent2>
        <a:srgbClr val="CC99FF"/>
      </a:accent2>
      <a:accent3>
        <a:srgbClr val="ADADFF"/>
      </a:accent3>
      <a:accent4>
        <a:srgbClr val="DADADA"/>
      </a:accent4>
      <a:accent5>
        <a:srgbClr val="AAE2E2"/>
      </a:accent5>
      <a:accent6>
        <a:srgbClr val="B98AE7"/>
      </a:accent6>
      <a:hlink>
        <a:srgbClr val="6600CC"/>
      </a:hlink>
      <a:folHlink>
        <a:srgbClr val="6699FF"/>
      </a:folHlink>
    </a:clrScheme>
    <a:fontScheme name="Swoosh U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Swoosh UG 1">
        <a:dk1>
          <a:srgbClr val="000000"/>
        </a:dk1>
        <a:lt1>
          <a:srgbClr val="FFFFFF"/>
        </a:lt1>
        <a:dk2>
          <a:srgbClr val="3333FF"/>
        </a:dk2>
        <a:lt2>
          <a:srgbClr val="00FFFF"/>
        </a:lt2>
        <a:accent1>
          <a:srgbClr val="00CCCC"/>
        </a:accent1>
        <a:accent2>
          <a:srgbClr val="CC99FF"/>
        </a:accent2>
        <a:accent3>
          <a:srgbClr val="ADADFF"/>
        </a:accent3>
        <a:accent4>
          <a:srgbClr val="DADADA"/>
        </a:accent4>
        <a:accent5>
          <a:srgbClr val="AAE2E2"/>
        </a:accent5>
        <a:accent6>
          <a:srgbClr val="B98AE7"/>
        </a:accent6>
        <a:hlink>
          <a:srgbClr val="6600CC"/>
        </a:hlink>
        <a:folHlink>
          <a:srgbClr val="6699FF"/>
        </a:folHlink>
      </a:clrScheme>
      <a:clrMap bg1="dk2" tx1="lt1" bg2="dk1" tx2="lt2" accent1="accent1" accent2="accent2" accent3="accent3" accent4="accent4" accent5="accent5" accent6="accent6" hlink="hlink" folHlink="folHlink"/>
    </a:extraClrScheme>
    <a:extraClrScheme>
      <a:clrScheme name="Swoosh UG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Swoosh UG 3">
        <a:dk1>
          <a:srgbClr val="000000"/>
        </a:dk1>
        <a:lt1>
          <a:srgbClr val="FFFFFF"/>
        </a:lt1>
        <a:dk2>
          <a:srgbClr val="000000"/>
        </a:dk2>
        <a:lt2>
          <a:srgbClr val="CBCBCB"/>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QA for the Development of Masters Programmes</Template>
  <TotalTime>550</TotalTime>
  <Words>667</Words>
  <Application>Microsoft Office PowerPoint</Application>
  <PresentationFormat>On-screen Show (4:3)</PresentationFormat>
  <Paragraphs>204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KU Swoosh UG</vt:lpstr>
      <vt:lpstr>Balancing the curriculum</vt:lpstr>
      <vt:lpstr>Balancing the structure</vt:lpstr>
      <vt:lpstr>Balancing the structure</vt:lpstr>
      <vt:lpstr>How many modules are core?</vt:lpstr>
      <vt:lpstr>How many modules are core?</vt:lpstr>
      <vt:lpstr>Do cores need to run before options? </vt:lpstr>
      <vt:lpstr>Do some cores have other cores as their pre-requisite?</vt:lpstr>
      <vt:lpstr>Do some cores feed directly into the Specialist Options?</vt:lpstr>
      <vt:lpstr>Examples of Options with Cores prerequisites</vt:lpstr>
      <vt:lpstr> Case Study: Where is the core?</vt:lpstr>
      <vt:lpstr>Balancing workload between modules</vt:lpstr>
      <vt:lpstr>Balancing workload between modules</vt:lpstr>
      <vt:lpstr>Slide 13</vt:lpstr>
      <vt:lpstr>Balancing workload between modules</vt:lpstr>
      <vt:lpstr>Balancing workload between modules</vt:lpstr>
      <vt:lpstr>Validation Mapping Exercise Assessment</vt:lpstr>
      <vt:lpstr>The types of assessment methods </vt:lpstr>
    </vt:vector>
  </TitlesOfParts>
  <Company>Kingston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Balancing the curriculum</dc:title>
  <dc:creator>FASS</dc:creator>
  <cp:lastModifiedBy>Dazed N Confused</cp:lastModifiedBy>
  <cp:revision>46</cp:revision>
  <dcterms:created xsi:type="dcterms:W3CDTF">2011-04-11T15:42:23Z</dcterms:created>
  <dcterms:modified xsi:type="dcterms:W3CDTF">2011-04-13T11:58:56Z</dcterms:modified>
</cp:coreProperties>
</file>