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69" r:id="rId6"/>
    <p:sldId id="259" r:id="rId7"/>
    <p:sldId id="270" r:id="rId8"/>
    <p:sldId id="260" r:id="rId9"/>
    <p:sldId id="262" r:id="rId10"/>
    <p:sldId id="263" r:id="rId11"/>
    <p:sldId id="264" r:id="rId12"/>
    <p:sldId id="265" r:id="rId13"/>
    <p:sldId id="261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18" autoAdjust="0"/>
  </p:normalViewPr>
  <p:slideViewPr>
    <p:cSldViewPr>
      <p:cViewPr>
        <p:scale>
          <a:sx n="50" d="100"/>
          <a:sy n="50" d="100"/>
        </p:scale>
        <p:origin x="-1956" y="-5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483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69DD-DB88-4A78-B03D-E80A1354DE84}" type="datetimeFigureOut">
              <a:rPr lang="ru-RU" smtClean="0"/>
              <a:pPr/>
              <a:t>05.10.2013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1F6DF-8E72-47C9-8789-91FE27A57C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69DD-DB88-4A78-B03D-E80A1354DE84}" type="datetimeFigureOut">
              <a:rPr lang="ru-RU" smtClean="0"/>
              <a:pPr/>
              <a:t>05.10.2013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1F6DF-8E72-47C9-8789-91FE27A57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69DD-DB88-4A78-B03D-E80A1354DE84}" type="datetimeFigureOut">
              <a:rPr lang="ru-RU" smtClean="0"/>
              <a:pPr/>
              <a:t>05.10.2013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1F6DF-8E72-47C9-8789-91FE27A57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69DD-DB88-4A78-B03D-E80A1354DE84}" type="datetimeFigureOut">
              <a:rPr lang="ru-RU" smtClean="0"/>
              <a:pPr/>
              <a:t>05.10.2013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1F6DF-8E72-47C9-8789-91FE27A57C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69DD-DB88-4A78-B03D-E80A1354DE84}" type="datetimeFigureOut">
              <a:rPr lang="ru-RU" smtClean="0"/>
              <a:pPr/>
              <a:t>05.10.2013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1F6DF-8E72-47C9-8789-91FE27A57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69DD-DB88-4A78-B03D-E80A1354DE84}" type="datetimeFigureOut">
              <a:rPr lang="ru-RU" smtClean="0"/>
              <a:pPr/>
              <a:t>05.10.2013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1F6DF-8E72-47C9-8789-91FE27A57C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69DD-DB88-4A78-B03D-E80A1354DE84}" type="datetimeFigureOut">
              <a:rPr lang="ru-RU" smtClean="0"/>
              <a:pPr/>
              <a:t>05.10.2013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1F6DF-8E72-47C9-8789-91FE27A57C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69DD-DB88-4A78-B03D-E80A1354DE84}" type="datetimeFigureOut">
              <a:rPr lang="ru-RU" smtClean="0"/>
              <a:pPr/>
              <a:t>05.10.2013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1F6DF-8E72-47C9-8789-91FE27A57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69DD-DB88-4A78-B03D-E80A1354DE84}" type="datetimeFigureOut">
              <a:rPr lang="ru-RU" smtClean="0"/>
              <a:pPr/>
              <a:t>05.10.2013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1F6DF-8E72-47C9-8789-91FE27A57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69DD-DB88-4A78-B03D-E80A1354DE84}" type="datetimeFigureOut">
              <a:rPr lang="ru-RU" smtClean="0"/>
              <a:pPr/>
              <a:t>05.10.2013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1F6DF-8E72-47C9-8789-91FE27A57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69DD-DB88-4A78-B03D-E80A1354DE84}" type="datetimeFigureOut">
              <a:rPr lang="ru-RU" smtClean="0"/>
              <a:pPr/>
              <a:t>05.10.2013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1F6DF-8E72-47C9-8789-91FE27A57C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38969DD-DB88-4A78-B03D-E80A1354DE84}" type="datetimeFigureOut">
              <a:rPr lang="ru-RU" smtClean="0"/>
              <a:pPr/>
              <a:t>05.10.2013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381F6DF-8E72-47C9-8789-91FE27A57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narfu.ru/upload/medialibrary/052/logo_normal_normal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4725144"/>
            <a:ext cx="5637010" cy="882119"/>
          </a:xfrm>
        </p:spPr>
        <p:txBody>
          <a:bodyPr/>
          <a:lstStyle/>
          <a:p>
            <a:pPr algn="ctr"/>
            <a:r>
              <a:rPr lang="ru-RU" dirty="0" smtClean="0"/>
              <a:t>4-</a:t>
            </a:r>
            <a:r>
              <a:rPr lang="en-US" dirty="0" smtClean="0"/>
              <a:t>5</a:t>
            </a:r>
            <a:r>
              <a:rPr lang="ru-RU" dirty="0" smtClean="0"/>
              <a:t> октября 2013 г.</a:t>
            </a:r>
          </a:p>
          <a:p>
            <a:pPr algn="ctr"/>
            <a:r>
              <a:rPr lang="ru-RU" dirty="0" smtClean="0"/>
              <a:t>г.Калининград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132856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3600" dirty="0" smtClean="0">
                <a:effectLst/>
              </a:rPr>
              <a:t>Сетевая электронная библиотека </a:t>
            </a:r>
            <a:br>
              <a:rPr lang="ru-RU" sz="3600" dirty="0" smtClean="0">
                <a:effectLst/>
              </a:rPr>
            </a:br>
            <a:r>
              <a:rPr lang="ru-RU" sz="3600" dirty="0" smtClean="0">
                <a:effectLst/>
              </a:rPr>
              <a:t>федеральных </a:t>
            </a:r>
            <a:r>
              <a:rPr lang="ru-RU" sz="3600" dirty="0">
                <a:effectLst/>
              </a:rPr>
              <a:t>университетов</a:t>
            </a:r>
            <a:endParaRPr lang="ru-RU" sz="3600" dirty="0"/>
          </a:p>
        </p:txBody>
      </p:sp>
      <p:pic>
        <p:nvPicPr>
          <p:cNvPr id="4" name="Рисунок 3" descr="Логотип САФУ">
            <a:hlinkClick r:id="rId2" tooltip="'&lt;a href=&quot;/upload/medialibrary/052/logo_normal.jpg&quot;&gt;Ссылка для скачивания (400x571)&lt;/a&gt; Логотип САФУ'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64096" cy="11417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975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500042"/>
            <a:ext cx="6512511" cy="648072"/>
          </a:xfrm>
        </p:spPr>
        <p:txBody>
          <a:bodyPr/>
          <a:lstStyle/>
          <a:p>
            <a:pPr marL="0" indent="0">
              <a:buNone/>
            </a:pPr>
            <a:r>
              <a:rPr lang="ru-RU" sz="1600" dirty="0" smtClean="0">
                <a:solidFill>
                  <a:srgbClr val="0033CC"/>
                </a:solidFill>
                <a:effectLst/>
              </a:rPr>
              <a:t>Сетевая электронная библиотека</a:t>
            </a:r>
            <a:br>
              <a:rPr lang="ru-RU" sz="1600" dirty="0" smtClean="0">
                <a:solidFill>
                  <a:srgbClr val="0033CC"/>
                </a:solidFill>
                <a:effectLst/>
              </a:rPr>
            </a:br>
            <a:r>
              <a:rPr lang="ru-RU" sz="1600" dirty="0" smtClean="0">
                <a:solidFill>
                  <a:srgbClr val="0033CC"/>
                </a:solidFill>
                <a:effectLst/>
              </a:rPr>
              <a:t>федеральных университетов</a:t>
            </a:r>
            <a:endParaRPr lang="ru-RU" sz="1600" dirty="0">
              <a:solidFill>
                <a:srgbClr val="0033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00100" y="1196752"/>
            <a:ext cx="7286676" cy="482453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Задачи проекта: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/>
              <a:t> Формирование технологической платформы – единого окна доступа к электронным ресурсам при системе распределенного хранения.</a:t>
            </a:r>
            <a:endParaRPr lang="ru-RU" sz="2000" dirty="0"/>
          </a:p>
          <a:p>
            <a:pPr marL="45720" indent="0">
              <a:buNone/>
            </a:pPr>
            <a:endParaRPr lang="ru-RU" sz="2000" dirty="0">
              <a:solidFill>
                <a:srgbClr val="C0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971709"/>
              </p:ext>
            </p:extLst>
          </p:nvPr>
        </p:nvGraphicFramePr>
        <p:xfrm>
          <a:off x="928662" y="3071810"/>
          <a:ext cx="7572428" cy="2926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52528"/>
                <a:gridCol w="2819900"/>
              </a:tblGrid>
              <a:tr h="714380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Проектирование единого окна доступа к электронным ресурсам библиотек федеральных </a:t>
                      </a: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вузов, в </a:t>
                      </a: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т.ч.: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710690" algn="l"/>
                        </a:tabLst>
                      </a:pP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единой системы авторизации пользователей сетевой библиотеки.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710690" algn="l"/>
                        </a:tabLs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Январь-февраль 2014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Организация совместного управления банком источников, создаваемых </a:t>
                      </a: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НИР </a:t>
                      </a: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университетах.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710690" algn="l"/>
                        </a:tabLs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Январь-февраль 2014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механизма единого </a:t>
                      </a: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поиска </a:t>
                      </a: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каталогах участников сети.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710690" algn="l"/>
                        </a:tabLs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Январь-март 2014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механизма совместной каталогизации ресурсов</a:t>
                      </a: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"/>
                      </a:pP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710690" algn="l"/>
                        </a:tabLs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Апрель-сентябрь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5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76672"/>
            <a:ext cx="6512511" cy="648072"/>
          </a:xfrm>
        </p:spPr>
        <p:txBody>
          <a:bodyPr/>
          <a:lstStyle/>
          <a:p>
            <a:pPr marL="0" indent="0">
              <a:buNone/>
            </a:pPr>
            <a:r>
              <a:rPr lang="ru-RU" sz="1600" dirty="0" smtClean="0">
                <a:solidFill>
                  <a:srgbClr val="0033CC"/>
                </a:solidFill>
                <a:effectLst/>
              </a:rPr>
              <a:t>Сетевая электронная библиотека</a:t>
            </a:r>
            <a:br>
              <a:rPr lang="ru-RU" sz="1600" dirty="0" smtClean="0">
                <a:solidFill>
                  <a:srgbClr val="0033CC"/>
                </a:solidFill>
                <a:effectLst/>
              </a:rPr>
            </a:br>
            <a:r>
              <a:rPr lang="ru-RU" sz="1600" dirty="0" smtClean="0">
                <a:solidFill>
                  <a:srgbClr val="0033CC"/>
                </a:solidFill>
                <a:effectLst/>
              </a:rPr>
              <a:t>федеральных университетов</a:t>
            </a:r>
            <a:endParaRPr lang="ru-RU" sz="1600" dirty="0">
              <a:solidFill>
                <a:srgbClr val="0033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00100" y="1196752"/>
            <a:ext cx="7286676" cy="482453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Задачи проекта: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/>
              <a:t>  Экономия сил и оптимизация расходов за счет распределения нагрузки по созданию ресурсов и организации к ним доступа.</a:t>
            </a:r>
            <a:endParaRPr lang="ru-RU" sz="2000" dirty="0"/>
          </a:p>
          <a:p>
            <a:pPr marL="45720" indent="0">
              <a:buNone/>
            </a:pPr>
            <a:endParaRPr lang="ru-RU" sz="2000" dirty="0">
              <a:solidFill>
                <a:srgbClr val="C0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971709"/>
              </p:ext>
            </p:extLst>
          </p:nvPr>
        </p:nvGraphicFramePr>
        <p:xfrm>
          <a:off x="928662" y="3214686"/>
          <a:ext cx="7572428" cy="21362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52528"/>
                <a:gridCol w="2819900"/>
              </a:tblGrid>
              <a:tr h="634550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Оценка финансовых параметров проекта.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10690" algn="l"/>
                        </a:tabLs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Январь - март 2014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794210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Организация консорциума федеральных университетов по доступу к зарубежным БД.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10690" algn="l"/>
                        </a:tabLs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Март – июнь 2014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707523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  <a:tabLst>
                          <a:tab pos="1710690" algn="l"/>
                        </a:tabLs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Распределение нагрузки по осуществлению подписки на платные ресурсы.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710690" algn="l"/>
                        </a:tabLs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Июнь - октябрь 2014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5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76672"/>
            <a:ext cx="6512511" cy="648072"/>
          </a:xfrm>
        </p:spPr>
        <p:txBody>
          <a:bodyPr/>
          <a:lstStyle/>
          <a:p>
            <a:pPr marL="0" indent="0">
              <a:buNone/>
            </a:pPr>
            <a:r>
              <a:rPr lang="ru-RU" sz="1600" dirty="0" smtClean="0">
                <a:solidFill>
                  <a:srgbClr val="0033CC"/>
                </a:solidFill>
                <a:effectLst/>
              </a:rPr>
              <a:t>Сетевая электронная библиотека</a:t>
            </a:r>
            <a:br>
              <a:rPr lang="ru-RU" sz="1600" dirty="0" smtClean="0">
                <a:solidFill>
                  <a:srgbClr val="0033CC"/>
                </a:solidFill>
                <a:effectLst/>
              </a:rPr>
            </a:br>
            <a:r>
              <a:rPr lang="ru-RU" sz="1600" dirty="0" smtClean="0">
                <a:solidFill>
                  <a:srgbClr val="0033CC"/>
                </a:solidFill>
                <a:effectLst/>
              </a:rPr>
              <a:t>федеральных университетов</a:t>
            </a:r>
            <a:endParaRPr lang="ru-RU" sz="1600" dirty="0">
              <a:solidFill>
                <a:srgbClr val="0033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00100" y="1196752"/>
            <a:ext cx="7286676" cy="482453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Задачи проекта: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/>
              <a:t> Повышение эффективности образовательной и научно-исследовательской деятельности сети федеральных университетов за счет оперативного использования информационных ресурсов Сетевой электронной библиотеки.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2000" dirty="0"/>
          </a:p>
          <a:p>
            <a:pPr marL="45720" indent="0">
              <a:buNone/>
            </a:pPr>
            <a:endParaRPr lang="ru-RU" sz="2000" dirty="0">
              <a:solidFill>
                <a:srgbClr val="C0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971709"/>
              </p:ext>
            </p:extLst>
          </p:nvPr>
        </p:nvGraphicFramePr>
        <p:xfrm>
          <a:off x="857224" y="3429000"/>
          <a:ext cx="7572428" cy="31432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52528"/>
                <a:gridCol w="2819900"/>
              </a:tblGrid>
              <a:tr h="869098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Организация семинаров и круглых столов по функционированию СЭБ.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 defTabSz="914400" rtl="0" eaLnBrk="1" latinLnBrk="0" hangingPunct="1">
                        <a:spcAft>
                          <a:spcPts val="0"/>
                        </a:spcAft>
                        <a:tabLst>
                          <a:tab pos="1709738" algn="l"/>
                        </a:tabLs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2013-2014 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спец.графику)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930490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механизма современного межбиблиотечного абонемента и системы электронной доставки документов.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 defTabSz="914400" rtl="0" eaLnBrk="1" latinLnBrk="0" hangingPunct="1">
                        <a:spcAft>
                          <a:spcPts val="0"/>
                        </a:spcAft>
                        <a:tabLst>
                          <a:tab pos="1709738" algn="l"/>
                        </a:tabLs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Октябрь-декабрь 2013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1343683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Обеспечение возможностей взаимодействия ППС ФУ по выработке единых требований к научному и дидактическому аппарату образовательных ресурсов, а также контрольных измерительных материалов в рамках временных научных коллективов.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indent="0" algn="l" defTabSz="914400" rtl="0" eaLnBrk="1" latinLnBrk="0" hangingPunct="1">
                        <a:spcAft>
                          <a:spcPts val="0"/>
                        </a:spcAft>
                        <a:tabLst>
                          <a:tab pos="1710690" algn="l"/>
                        </a:tabLs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Октябрь 2013 – март 2014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5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76672"/>
            <a:ext cx="6512511" cy="648072"/>
          </a:xfrm>
        </p:spPr>
        <p:txBody>
          <a:bodyPr/>
          <a:lstStyle/>
          <a:p>
            <a:pPr marL="0" indent="0">
              <a:buNone/>
            </a:pPr>
            <a:r>
              <a:rPr lang="ru-RU" sz="1600" dirty="0" smtClean="0">
                <a:solidFill>
                  <a:srgbClr val="0033CC"/>
                </a:solidFill>
                <a:effectLst/>
              </a:rPr>
              <a:t>Сетевая электронная библиотека</a:t>
            </a:r>
            <a:br>
              <a:rPr lang="ru-RU" sz="1600" dirty="0" smtClean="0">
                <a:solidFill>
                  <a:srgbClr val="0033CC"/>
                </a:solidFill>
                <a:effectLst/>
              </a:rPr>
            </a:br>
            <a:r>
              <a:rPr lang="ru-RU" sz="1600" dirty="0" smtClean="0">
                <a:solidFill>
                  <a:srgbClr val="0033CC"/>
                </a:solidFill>
                <a:effectLst/>
              </a:rPr>
              <a:t>федеральных университетов</a:t>
            </a:r>
            <a:endParaRPr lang="ru-RU" sz="1600" dirty="0">
              <a:solidFill>
                <a:srgbClr val="0033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00100" y="1196752"/>
            <a:ext cx="7286676" cy="482453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Задачи проекта: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/>
              <a:t>  </a:t>
            </a:r>
            <a:r>
              <a:rPr lang="ru-RU" sz="2000" dirty="0"/>
              <a:t>Внедрение корпоративной системы управления </a:t>
            </a:r>
            <a:r>
              <a:rPr lang="ru-RU" sz="2000" dirty="0" smtClean="0"/>
              <a:t>знаниями</a:t>
            </a:r>
            <a:r>
              <a:rPr lang="ru-RU" sz="2000" dirty="0"/>
              <a:t>.</a:t>
            </a:r>
          </a:p>
          <a:p>
            <a:pPr marL="45720" indent="0">
              <a:buNone/>
            </a:pPr>
            <a:endParaRPr lang="ru-RU" sz="2000" dirty="0">
              <a:solidFill>
                <a:srgbClr val="C0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962085"/>
              </p:ext>
            </p:extLst>
          </p:nvPr>
        </p:nvGraphicFramePr>
        <p:xfrm>
          <a:off x="928662" y="2643768"/>
          <a:ext cx="7429552" cy="31158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95466"/>
                <a:gridCol w="2634086"/>
              </a:tblGrid>
              <a:tr h="1260728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Разработка </a:t>
                      </a:r>
                      <a:r>
                        <a:rPr lang="ru-RU" sz="1300" dirty="0">
                          <a:effectLst/>
                        </a:rPr>
                        <a:t>и внедрение системы управления корпоративными и академическими знаниями. Внедрение и развитие возможностей </a:t>
                      </a:r>
                      <a:r>
                        <a:rPr lang="ru-RU" sz="1300" dirty="0" err="1">
                          <a:effectLst/>
                        </a:rPr>
                        <a:t>знаниевой</a:t>
                      </a:r>
                      <a:r>
                        <a:rPr lang="ru-RU" sz="1300" dirty="0">
                          <a:effectLst/>
                        </a:rPr>
                        <a:t> среды, в </a:t>
                      </a:r>
                      <a:r>
                        <a:rPr lang="ru-RU" sz="1300" dirty="0" err="1">
                          <a:effectLst/>
                        </a:rPr>
                        <a:t>т.ч</a:t>
                      </a:r>
                      <a:r>
                        <a:rPr lang="ru-RU" sz="1300" dirty="0">
                          <a:effectLst/>
                        </a:rPr>
                        <a:t>. во взаимодействии с </a:t>
                      </a:r>
                      <a:r>
                        <a:rPr lang="ru-RU" sz="1300" dirty="0" smtClean="0">
                          <a:effectLst/>
                        </a:rPr>
                        <a:t>проектами сетевых</a:t>
                      </a:r>
                      <a:r>
                        <a:rPr lang="ru-RU" sz="1300" baseline="0" dirty="0" smtClean="0">
                          <a:effectLst/>
                        </a:rPr>
                        <a:t> образовательных программ и открытого образования</a:t>
                      </a:r>
                      <a:r>
                        <a:rPr lang="ru-RU" sz="1300" dirty="0" smtClean="0">
                          <a:effectLst/>
                        </a:rPr>
                        <a:t>.</a:t>
                      </a: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836" marR="4483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710690" algn="l"/>
                        </a:tabLs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Январь – сентябрь 2014</a:t>
                      </a:r>
                      <a:endParaRPr lang="ru-RU" sz="13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836" marR="44836" marT="0" marB="0" anchor="ctr">
                    <a:solidFill>
                      <a:schemeClr val="bg2"/>
                    </a:solidFill>
                  </a:tcPr>
                </a:tc>
              </a:tr>
              <a:tr h="1260728">
                <a:tc>
                  <a:txBody>
                    <a:bodyPr/>
                    <a:lstStyle/>
                    <a:p>
                      <a:pPr marL="201295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Разработка программы, формирование требований, внедрение системы экспертизы для осуществления интеграции информационных ресурсов библиотек федеральных университетов в российское и зарубежное информационное пространство</a:t>
                      </a:r>
                      <a:r>
                        <a:rPr lang="ru-RU" sz="1300" dirty="0" smtClean="0">
                          <a:effectLst/>
                        </a:rPr>
                        <a:t>.</a:t>
                      </a:r>
                    </a:p>
                  </a:txBody>
                  <a:tcPr marL="44836" marR="4483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710690" algn="l"/>
                        </a:tabLs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effectLst/>
                        </a:rPr>
                        <a:t>Ноябрь 2013 – февраль 2014</a:t>
                      </a:r>
                      <a:endParaRPr lang="ru-RU" sz="13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836" marR="44836" marT="0" marB="0" anchor="ctr">
                    <a:solidFill>
                      <a:schemeClr val="bg2"/>
                    </a:solidFill>
                  </a:tcPr>
                </a:tc>
              </a:tr>
              <a:tr h="119564">
                <a:tc>
                  <a:txBody>
                    <a:bodyPr/>
                    <a:lstStyle/>
                    <a:p>
                      <a:pPr marL="201295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Развитие системы экспертизы, распространения и использования ресурсов</a:t>
                      </a:r>
                      <a:r>
                        <a:rPr lang="ru-RU" sz="1300" dirty="0" smtClean="0">
                          <a:effectLst/>
                        </a:rPr>
                        <a:t>.</a:t>
                      </a:r>
                    </a:p>
                    <a:p>
                      <a:pPr marL="201295"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836" marR="4483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710690" algn="l"/>
                        </a:tabLs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effectLst/>
                        </a:rPr>
                        <a:t>Март - июнь </a:t>
                      </a: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2014</a:t>
                      </a:r>
                      <a:endParaRPr lang="ru-RU" sz="13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836" marR="44836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5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403648" y="1000108"/>
            <a:ext cx="6400800" cy="4535460"/>
          </a:xfrm>
        </p:spPr>
        <p:txBody>
          <a:bodyPr>
            <a:normAutofit fontScale="92500"/>
          </a:bodyPr>
          <a:lstStyle/>
          <a:p>
            <a:pPr marL="45720" indent="0" algn="ctr">
              <a:buNone/>
            </a:pPr>
            <a:r>
              <a:rPr lang="ru-RU" sz="3000" dirty="0" smtClean="0"/>
              <a:t>Благодарю за внимание!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err="1" smtClean="0"/>
              <a:t>Гильдебрант</a:t>
            </a:r>
            <a:r>
              <a:rPr lang="ru-RU" sz="2800" dirty="0" smtClean="0"/>
              <a:t> Александр Егорович,</a:t>
            </a:r>
            <a:br>
              <a:rPr lang="ru-RU" sz="2800" dirty="0" smtClean="0"/>
            </a:br>
            <a:r>
              <a:rPr lang="ru-RU" sz="2600" dirty="0" smtClean="0"/>
              <a:t>зам. первого проректора по экономике и стратегическому развитию САФУ имени М.В. Ломоносова.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	</a:t>
            </a:r>
            <a:r>
              <a:rPr lang="fr-FR" sz="2800" dirty="0" smtClean="0"/>
              <a:t>E-mail: a.hildebrant@narfu.ru       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Тел</a:t>
            </a:r>
            <a:r>
              <a:rPr lang="fr-FR" sz="2800" dirty="0" smtClean="0"/>
              <a:t>. +79214700103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/>
          </a:p>
          <a:p>
            <a:pPr marL="45720" indent="0" algn="ctr">
              <a:buNone/>
            </a:pPr>
            <a:endParaRPr lang="ru-RU" sz="2600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238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76672"/>
            <a:ext cx="6512511" cy="648072"/>
          </a:xfrm>
        </p:spPr>
        <p:txBody>
          <a:bodyPr/>
          <a:lstStyle/>
          <a:p>
            <a:pPr marL="0" indent="0">
              <a:buNone/>
            </a:pPr>
            <a:r>
              <a:rPr lang="ru-RU" sz="1600" dirty="0" smtClean="0">
                <a:solidFill>
                  <a:srgbClr val="0033CC"/>
                </a:solidFill>
                <a:effectLst/>
              </a:rPr>
              <a:t>Сетевая электронная библиотека</a:t>
            </a:r>
            <a:br>
              <a:rPr lang="ru-RU" sz="1600" dirty="0" smtClean="0">
                <a:solidFill>
                  <a:srgbClr val="0033CC"/>
                </a:solidFill>
                <a:effectLst/>
              </a:rPr>
            </a:br>
            <a:r>
              <a:rPr lang="ru-RU" sz="1600" dirty="0" smtClean="0">
                <a:solidFill>
                  <a:srgbClr val="0033CC"/>
                </a:solidFill>
                <a:effectLst/>
              </a:rPr>
              <a:t>федеральных </a:t>
            </a:r>
            <a:r>
              <a:rPr lang="ru-RU" sz="1600" dirty="0">
                <a:solidFill>
                  <a:srgbClr val="0033CC"/>
                </a:solidFill>
                <a:effectLst/>
              </a:rPr>
              <a:t>университетов</a:t>
            </a:r>
            <a:endParaRPr lang="ru-RU" sz="1600" dirty="0">
              <a:solidFill>
                <a:srgbClr val="0033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1538" y="1214422"/>
            <a:ext cx="7472370" cy="5072098"/>
          </a:xfrm>
        </p:spPr>
        <p:txBody>
          <a:bodyPr>
            <a:normAutofit fontScale="92500"/>
          </a:bodyPr>
          <a:lstStyle/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b="1" dirty="0" smtClean="0">
                <a:solidFill>
                  <a:srgbClr val="C00000"/>
                </a:solidFill>
              </a:rPr>
              <a:t>Первый этап реализации проекта </a:t>
            </a: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b="1" dirty="0" smtClean="0">
                <a:solidFill>
                  <a:srgbClr val="C00000"/>
                </a:solidFill>
              </a:rPr>
              <a:t>(18 июля – 4 октября 2013 г.):</a:t>
            </a:r>
            <a:endParaRPr lang="ru-RU" sz="2600" dirty="0">
              <a:solidFill>
                <a:srgbClr val="C00000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600" dirty="0" smtClean="0"/>
              <a:t>  Проведение мониторинга </a:t>
            </a:r>
            <a:r>
              <a:rPr lang="ru-RU" sz="2600" dirty="0" err="1" smtClean="0"/>
              <a:t>интернет-порталов</a:t>
            </a:r>
            <a:r>
              <a:rPr lang="ru-RU" sz="2600" dirty="0" smtClean="0"/>
              <a:t> библиотек федеральных университетов.</a:t>
            </a:r>
            <a:endParaRPr lang="ru-RU" sz="26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600" dirty="0" smtClean="0"/>
              <a:t>  Составление информационных карт библиотек </a:t>
            </a:r>
            <a:r>
              <a:rPr lang="ru-RU" sz="2600" dirty="0"/>
              <a:t>федеральных университетов</a:t>
            </a:r>
            <a:r>
              <a:rPr lang="ru-RU" sz="2600" dirty="0" smtClean="0"/>
              <a:t>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600" dirty="0" smtClean="0"/>
              <a:t> Разработка «дорожной карты» реализации проекта.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600" dirty="0" smtClean="0"/>
              <a:t> Согласование формулировок целей, задач, проекта «дорожной карты» и Соглашения о взаимодействии федеральных университетов.</a:t>
            </a:r>
            <a:endParaRPr lang="ru-RU" sz="2600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238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76672"/>
            <a:ext cx="6512511" cy="648072"/>
          </a:xfrm>
        </p:spPr>
        <p:txBody>
          <a:bodyPr/>
          <a:lstStyle/>
          <a:p>
            <a:pPr marL="0" indent="0">
              <a:buNone/>
            </a:pPr>
            <a:r>
              <a:rPr lang="ru-RU" sz="1600" dirty="0" smtClean="0">
                <a:solidFill>
                  <a:srgbClr val="0033CC"/>
                </a:solidFill>
                <a:effectLst/>
              </a:rPr>
              <a:t>Сетевая электронная библиотека</a:t>
            </a:r>
            <a:br>
              <a:rPr lang="ru-RU" sz="1600" dirty="0" smtClean="0">
                <a:solidFill>
                  <a:srgbClr val="0033CC"/>
                </a:solidFill>
                <a:effectLst/>
              </a:rPr>
            </a:br>
            <a:r>
              <a:rPr lang="ru-RU" sz="1600" dirty="0" smtClean="0">
                <a:solidFill>
                  <a:srgbClr val="0033CC"/>
                </a:solidFill>
                <a:effectLst/>
              </a:rPr>
              <a:t>федеральных университетов</a:t>
            </a:r>
            <a:endParaRPr lang="ru-RU" sz="1600" dirty="0">
              <a:solidFill>
                <a:srgbClr val="0033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62877" y="2603232"/>
            <a:ext cx="6666288" cy="3826164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sz="2400" b="1" dirty="0" smtClean="0"/>
              <a:t>Разделы информационной карты:</a:t>
            </a:r>
            <a:endParaRPr lang="ru-RU" sz="2400" dirty="0" smtClean="0"/>
          </a:p>
          <a:p>
            <a:pPr marL="0" lvl="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000" dirty="0" smtClean="0"/>
              <a:t>  </a:t>
            </a:r>
            <a:r>
              <a:rPr lang="ru-RU" sz="2300" dirty="0" smtClean="0"/>
              <a:t>Электронная библиотека.</a:t>
            </a:r>
          </a:p>
          <a:p>
            <a:pPr marL="0" lvl="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300" dirty="0" smtClean="0"/>
              <a:t>  </a:t>
            </a:r>
            <a:r>
              <a:rPr lang="ru-RU" sz="2300" dirty="0"/>
              <a:t>Технологические аспекты функционирования электронной библиотеки</a:t>
            </a:r>
            <a:r>
              <a:rPr lang="ru-RU" sz="2300" dirty="0" smtClean="0"/>
              <a:t>.</a:t>
            </a:r>
            <a:endParaRPr lang="ru-RU" sz="2300" dirty="0"/>
          </a:p>
          <a:p>
            <a:pPr marL="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300" dirty="0" smtClean="0"/>
              <a:t>  </a:t>
            </a:r>
            <a:r>
              <a:rPr lang="ru-RU" sz="2300" dirty="0"/>
              <a:t>Формирование и продвижение библиотечно-информационных ресурсов. Организация обслуживания </a:t>
            </a:r>
            <a:r>
              <a:rPr lang="ru-RU" sz="2300" dirty="0" smtClean="0"/>
              <a:t>пользователей.</a:t>
            </a:r>
          </a:p>
          <a:p>
            <a:pPr marL="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300" dirty="0" smtClean="0"/>
              <a:t>  Нормативная база.</a:t>
            </a:r>
            <a:endParaRPr lang="ru-RU" sz="2300" dirty="0"/>
          </a:p>
          <a:p>
            <a:pPr marL="0" lvl="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300" dirty="0" smtClean="0"/>
              <a:t>  Текущее участие в сетевом взаимодействии.</a:t>
            </a:r>
          </a:p>
          <a:p>
            <a:pPr marL="0" lvl="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300" dirty="0"/>
              <a:t> </a:t>
            </a:r>
            <a:r>
              <a:rPr lang="ru-RU" sz="2300" dirty="0" smtClean="0"/>
              <a:t> Задачи развития.</a:t>
            </a:r>
            <a:endParaRPr lang="ru-RU" sz="2300" dirty="0"/>
          </a:p>
        </p:txBody>
      </p:sp>
      <p:sp>
        <p:nvSpPr>
          <p:cNvPr id="6" name="TextBox 5"/>
          <p:cNvSpPr txBox="1"/>
          <p:nvPr/>
        </p:nvSpPr>
        <p:spPr>
          <a:xfrm>
            <a:off x="1162877" y="1285860"/>
            <a:ext cx="690926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C00000"/>
                </a:solidFill>
              </a:rPr>
              <a:t>Содержание информационной карты библиотек </a:t>
            </a:r>
          </a:p>
          <a:p>
            <a:pPr algn="ctr"/>
            <a:r>
              <a:rPr lang="ru-RU" sz="2200" b="1" dirty="0" smtClean="0">
                <a:solidFill>
                  <a:srgbClr val="C00000"/>
                </a:solidFill>
              </a:rPr>
              <a:t>федеральных университетов</a:t>
            </a:r>
          </a:p>
          <a:p>
            <a:pPr algn="ctr"/>
            <a:r>
              <a:rPr lang="ru-RU" sz="2200" b="1" dirty="0" smtClean="0">
                <a:solidFill>
                  <a:srgbClr val="C00000"/>
                </a:solidFill>
              </a:rPr>
              <a:t>(2-16 сентября 2013 г.)</a:t>
            </a:r>
            <a:endParaRPr lang="ru-RU" sz="2200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957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76672"/>
            <a:ext cx="6512511" cy="648072"/>
          </a:xfrm>
        </p:spPr>
        <p:txBody>
          <a:bodyPr/>
          <a:lstStyle/>
          <a:p>
            <a:pPr marL="0" indent="0">
              <a:buNone/>
            </a:pPr>
            <a:r>
              <a:rPr lang="ru-RU" sz="1600" dirty="0" smtClean="0">
                <a:solidFill>
                  <a:srgbClr val="0033CC"/>
                </a:solidFill>
                <a:effectLst/>
              </a:rPr>
              <a:t>Сетевая электронная библиотека</a:t>
            </a:r>
            <a:br>
              <a:rPr lang="ru-RU" sz="1600" dirty="0" smtClean="0">
                <a:solidFill>
                  <a:srgbClr val="0033CC"/>
                </a:solidFill>
                <a:effectLst/>
              </a:rPr>
            </a:br>
            <a:r>
              <a:rPr lang="ru-RU" sz="1600" dirty="0" smtClean="0">
                <a:solidFill>
                  <a:srgbClr val="0033CC"/>
                </a:solidFill>
                <a:effectLst/>
              </a:rPr>
              <a:t>федеральных университетов</a:t>
            </a:r>
            <a:endParaRPr lang="ru-RU" sz="1600" dirty="0">
              <a:solidFill>
                <a:srgbClr val="0033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428365" y="1142984"/>
            <a:ext cx="6400800" cy="528641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400" b="1" dirty="0" err="1" smtClean="0"/>
              <a:t>Вебинар</a:t>
            </a:r>
            <a:endParaRPr lang="ru-RU" sz="2400" b="1" dirty="0" smtClean="0"/>
          </a:p>
          <a:p>
            <a:pPr marL="45720" indent="0">
              <a:buNone/>
            </a:pPr>
            <a:r>
              <a:rPr lang="ru-RU" sz="2400" b="1" dirty="0" smtClean="0"/>
              <a:t>«Создание и развитие сетевой электронной библиотеки федеральных университетов» 26 сентября 2013 г.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857496"/>
            <a:ext cx="5000660" cy="3456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2957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Проекты\Сеть ФУ U9ted\DSC05970.JPG"/>
          <p:cNvPicPr preferRelativeResize="0"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986" y="2132856"/>
            <a:ext cx="4760822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76672"/>
            <a:ext cx="6512511" cy="648072"/>
          </a:xfrm>
        </p:spPr>
        <p:txBody>
          <a:bodyPr/>
          <a:lstStyle/>
          <a:p>
            <a:pPr marL="0" indent="0">
              <a:buNone/>
            </a:pPr>
            <a:r>
              <a:rPr lang="ru-RU" sz="1600" dirty="0" smtClean="0">
                <a:solidFill>
                  <a:srgbClr val="0033CC"/>
                </a:solidFill>
                <a:effectLst/>
              </a:rPr>
              <a:t>Сетевая электронная библиотека</a:t>
            </a:r>
            <a:br>
              <a:rPr lang="ru-RU" sz="1600" dirty="0" smtClean="0">
                <a:solidFill>
                  <a:srgbClr val="0033CC"/>
                </a:solidFill>
                <a:effectLst/>
              </a:rPr>
            </a:br>
            <a:r>
              <a:rPr lang="ru-RU" sz="1600" dirty="0" smtClean="0">
                <a:solidFill>
                  <a:srgbClr val="0033CC"/>
                </a:solidFill>
                <a:effectLst/>
              </a:rPr>
              <a:t>федеральных университетов</a:t>
            </a:r>
            <a:endParaRPr lang="ru-RU" sz="1600" dirty="0">
              <a:solidFill>
                <a:srgbClr val="0033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476672"/>
            <a:ext cx="7792322" cy="5809848"/>
          </a:xfrm>
        </p:spPr>
        <p:txBody>
          <a:bodyPr>
            <a:normAutofit/>
          </a:bodyPr>
          <a:lstStyle/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00" b="1" dirty="0" smtClean="0"/>
              <a:t>Рабочее совещание </a:t>
            </a:r>
            <a:br>
              <a:rPr lang="ru-RU" sz="1900" b="1" dirty="0" smtClean="0"/>
            </a:br>
            <a:r>
              <a:rPr lang="ru-RU" sz="1900" b="1" dirty="0" smtClean="0"/>
              <a:t>в режиме </a:t>
            </a:r>
            <a:r>
              <a:rPr lang="ru-RU" sz="1900" b="1" dirty="0" err="1" smtClean="0"/>
              <a:t>видео-конференц-связи</a:t>
            </a:r>
            <a:endParaRPr lang="ru-RU" sz="1900" b="1" dirty="0" smtClean="0"/>
          </a:p>
          <a:p>
            <a:pPr marL="4572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00" b="1" dirty="0" smtClean="0"/>
              <a:t/>
            </a:r>
            <a:br>
              <a:rPr lang="ru-RU" sz="1900" b="1" dirty="0" smtClean="0"/>
            </a:br>
            <a:r>
              <a:rPr lang="ru-RU" sz="1900" b="1" dirty="0" smtClean="0"/>
              <a:t>Обсуждение проекта Соглашения о взаимодействии федеральных университетов </a:t>
            </a:r>
            <a:br>
              <a:rPr lang="ru-RU" sz="1900" b="1" dirty="0" smtClean="0"/>
            </a:br>
            <a:r>
              <a:rPr lang="ru-RU" sz="1900" b="1" dirty="0" smtClean="0"/>
              <a:t>при реализации проекта «Сетевая электронная библиотека» </a:t>
            </a:r>
          </a:p>
          <a:p>
            <a:pPr marL="4572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00" b="1" dirty="0" smtClean="0"/>
              <a:t>02 октября 2013 г.</a:t>
            </a:r>
          </a:p>
        </p:txBody>
      </p:sp>
      <p:pic>
        <p:nvPicPr>
          <p:cNvPr id="1026" name="Picture 2" descr="E:\Проекты\Сеть ФУ U9ted\DSC05948.JPG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4269" y="3509492"/>
            <a:ext cx="4953629" cy="3296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957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76672"/>
            <a:ext cx="6512511" cy="648072"/>
          </a:xfrm>
        </p:spPr>
        <p:txBody>
          <a:bodyPr/>
          <a:lstStyle/>
          <a:p>
            <a:pPr marL="0" indent="0">
              <a:buNone/>
            </a:pPr>
            <a:r>
              <a:rPr lang="ru-RU" sz="1600" dirty="0" smtClean="0">
                <a:solidFill>
                  <a:srgbClr val="0033CC"/>
                </a:solidFill>
                <a:effectLst/>
              </a:rPr>
              <a:t>Сетевая электронная библиотека</a:t>
            </a:r>
            <a:br>
              <a:rPr lang="ru-RU" sz="1600" dirty="0" smtClean="0">
                <a:solidFill>
                  <a:srgbClr val="0033CC"/>
                </a:solidFill>
                <a:effectLst/>
              </a:rPr>
            </a:br>
            <a:r>
              <a:rPr lang="ru-RU" sz="1600" dirty="0" smtClean="0">
                <a:solidFill>
                  <a:srgbClr val="0033CC"/>
                </a:solidFill>
                <a:effectLst/>
              </a:rPr>
              <a:t>федеральных университетов</a:t>
            </a:r>
            <a:endParaRPr lang="ru-RU" sz="1600" dirty="0">
              <a:solidFill>
                <a:srgbClr val="0033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403648" y="2060848"/>
            <a:ext cx="7097442" cy="295232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Цель проекта:</a:t>
            </a:r>
            <a:endParaRPr lang="ru-RU" sz="2800" dirty="0">
              <a:solidFill>
                <a:srgbClr val="C00000"/>
              </a:solidFill>
            </a:endParaRPr>
          </a:p>
          <a:p>
            <a:pPr marL="45720" indent="0">
              <a:buNone/>
            </a:pPr>
            <a:r>
              <a:rPr lang="ru-RU" sz="2400" dirty="0"/>
              <a:t>Формирование единого информационного пространства для обеспечения совместного доступа участников сети федеральных университетов к образовательному, научному, научно-методическому контенту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9217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76672"/>
            <a:ext cx="6512511" cy="648072"/>
          </a:xfrm>
        </p:spPr>
        <p:txBody>
          <a:bodyPr/>
          <a:lstStyle/>
          <a:p>
            <a:pPr marL="0" indent="0">
              <a:buNone/>
            </a:pPr>
            <a:r>
              <a:rPr lang="ru-RU" sz="1600" dirty="0" smtClean="0">
                <a:solidFill>
                  <a:srgbClr val="0033CC"/>
                </a:solidFill>
                <a:effectLst/>
              </a:rPr>
              <a:t>Сетевая электронная библиотека</a:t>
            </a:r>
            <a:br>
              <a:rPr lang="ru-RU" sz="1600" dirty="0" smtClean="0">
                <a:solidFill>
                  <a:srgbClr val="0033CC"/>
                </a:solidFill>
                <a:effectLst/>
              </a:rPr>
            </a:br>
            <a:r>
              <a:rPr lang="ru-RU" sz="1600" dirty="0" smtClean="0">
                <a:solidFill>
                  <a:srgbClr val="0033CC"/>
                </a:solidFill>
                <a:effectLst/>
              </a:rPr>
              <a:t>федеральных университетов</a:t>
            </a:r>
            <a:endParaRPr lang="ru-RU" sz="1600" dirty="0">
              <a:solidFill>
                <a:srgbClr val="0033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268760"/>
            <a:ext cx="8568952" cy="5256584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Задачи проекта: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 </a:t>
            </a:r>
            <a:r>
              <a:rPr lang="ru-RU" sz="2400" dirty="0" smtClean="0"/>
              <a:t>  Проведение </a:t>
            </a:r>
            <a:r>
              <a:rPr lang="ru-RU" sz="2400" dirty="0"/>
              <a:t>организационных мероприятий.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   </a:t>
            </a:r>
            <a:r>
              <a:rPr lang="ru-RU" sz="2400" dirty="0"/>
              <a:t>Разработка нормативной документации.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/>
              <a:t>   Обеспечение </a:t>
            </a:r>
            <a:r>
              <a:rPr lang="ru-RU" sz="2400" dirty="0"/>
              <a:t>соблюдения требований законодательства об интеллектуальной собственности.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 </a:t>
            </a:r>
            <a:r>
              <a:rPr lang="ru-RU" sz="2400" dirty="0" smtClean="0"/>
              <a:t>  Формирование </a:t>
            </a:r>
            <a:r>
              <a:rPr lang="ru-RU" sz="2400" dirty="0"/>
              <a:t>технологической платформы – единого окна доступа к электронным ресурсам при системе распределенного хранения.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/>
              <a:t>  Экономия </a:t>
            </a:r>
            <a:r>
              <a:rPr lang="ru-RU" sz="2400" dirty="0"/>
              <a:t>сил и оптимизация расходов за счет распределения нагрузки по созданию ресурсов и организации к ним доступа.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 </a:t>
            </a:r>
            <a:r>
              <a:rPr lang="ru-RU" sz="2400" dirty="0" smtClean="0"/>
              <a:t>  Повышение </a:t>
            </a:r>
            <a:r>
              <a:rPr lang="ru-RU" sz="2400" dirty="0"/>
              <a:t>эффективности образовательной и научно-исследовательской деятельности сети федеральных университетов за счет оперативного использования информационных ресурсов Сетевой электронной библиотеки</a:t>
            </a:r>
            <a:r>
              <a:rPr lang="ru-RU" sz="2400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 </a:t>
            </a:r>
            <a:r>
              <a:rPr lang="ru-RU" sz="2400" dirty="0" smtClean="0"/>
              <a:t>  Внедрение </a:t>
            </a:r>
            <a:r>
              <a:rPr lang="ru-RU" sz="2400" dirty="0"/>
              <a:t>корпоративной системы управления знаниями.</a:t>
            </a:r>
          </a:p>
          <a:p>
            <a:pPr marL="45720" indent="0">
              <a:buNone/>
            </a:pPr>
            <a:endParaRPr lang="ru-RU" sz="2400" dirty="0"/>
          </a:p>
          <a:p>
            <a:pPr marL="45720" indent="0">
              <a:buNone/>
            </a:pPr>
            <a:endParaRPr lang="ru-RU" sz="2400" dirty="0"/>
          </a:p>
          <a:p>
            <a:pPr marL="4572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8773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76672"/>
            <a:ext cx="6512511" cy="648072"/>
          </a:xfrm>
        </p:spPr>
        <p:txBody>
          <a:bodyPr/>
          <a:lstStyle/>
          <a:p>
            <a:pPr marL="0" indent="0">
              <a:buNone/>
            </a:pPr>
            <a:r>
              <a:rPr lang="ru-RU" sz="1600" dirty="0" smtClean="0">
                <a:solidFill>
                  <a:srgbClr val="0033CC"/>
                </a:solidFill>
                <a:effectLst/>
              </a:rPr>
              <a:t>Сетевая электронная библиотека</a:t>
            </a:r>
            <a:br>
              <a:rPr lang="ru-RU" sz="1600" dirty="0" smtClean="0">
                <a:solidFill>
                  <a:srgbClr val="0033CC"/>
                </a:solidFill>
                <a:effectLst/>
              </a:rPr>
            </a:br>
            <a:r>
              <a:rPr lang="ru-RU" sz="1600" dirty="0" smtClean="0">
                <a:solidFill>
                  <a:srgbClr val="0033CC"/>
                </a:solidFill>
                <a:effectLst/>
              </a:rPr>
              <a:t>федеральных университетов</a:t>
            </a:r>
            <a:endParaRPr lang="ru-RU" sz="1600" dirty="0">
              <a:solidFill>
                <a:srgbClr val="0033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1538" y="1196752"/>
            <a:ext cx="7286676" cy="482453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Задачи проекта: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/>
              <a:t>  Проведение </a:t>
            </a:r>
            <a:r>
              <a:rPr lang="ru-RU" sz="2000" dirty="0"/>
              <a:t>организационных </a:t>
            </a:r>
            <a:r>
              <a:rPr lang="ru-RU" sz="2000" dirty="0" smtClean="0"/>
              <a:t>мероприятий.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  </a:t>
            </a:r>
            <a:r>
              <a:rPr lang="ru-RU" sz="2000" dirty="0" smtClean="0"/>
              <a:t>Разработка </a:t>
            </a:r>
            <a:r>
              <a:rPr lang="ru-RU" sz="2000" dirty="0"/>
              <a:t>нормативной документации</a:t>
            </a:r>
            <a:r>
              <a:rPr lang="ru-RU" sz="2000" dirty="0" smtClean="0"/>
              <a:t>.</a:t>
            </a:r>
          </a:p>
          <a:p>
            <a:pPr marL="45720" indent="0">
              <a:buNone/>
            </a:pPr>
            <a:endParaRPr lang="ru-RU" sz="2000" dirty="0"/>
          </a:p>
          <a:p>
            <a:pPr>
              <a:buFont typeface="Wingdings" panose="05000000000000000000" pitchFamily="2" charset="2"/>
              <a:buChar char="Ø"/>
            </a:pPr>
            <a:endParaRPr lang="ru-RU" sz="2000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706915"/>
              </p:ext>
            </p:extLst>
          </p:nvPr>
        </p:nvGraphicFramePr>
        <p:xfrm>
          <a:off x="785786" y="2500306"/>
          <a:ext cx="7891239" cy="41220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16966"/>
                <a:gridCol w="3074273"/>
              </a:tblGrid>
              <a:tr h="604867">
                <a:tc>
                  <a:txBody>
                    <a:bodyPr/>
                    <a:lstStyle/>
                    <a:p>
                      <a:pPr marL="228600" algn="l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Формирование рабочих групп для  работы по основным направлениям (нормативно-организационное; технологическое).</a:t>
                      </a:r>
                      <a:endParaRPr lang="ru-RU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836" marR="4483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710690" algn="l"/>
                        </a:tabLs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Октябрь 2013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836" marR="44836" marT="0" marB="0" anchor="ctr">
                    <a:solidFill>
                      <a:schemeClr val="bg2"/>
                    </a:solidFill>
                  </a:tcPr>
                </a:tc>
              </a:tr>
              <a:tr h="604867">
                <a:tc>
                  <a:txBody>
                    <a:bodyPr/>
                    <a:lstStyle/>
                    <a:p>
                      <a:pPr marL="228600"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Создание электронной коммуникационной площадки для обеспечения взаимодействия участников проекта.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836" marR="4483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710690" algn="l"/>
                        </a:tabLs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Октябрь 2013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836" marR="44836" marT="0" marB="0" anchor="ctr">
                    <a:solidFill>
                      <a:schemeClr val="bg2"/>
                    </a:solidFill>
                  </a:tcPr>
                </a:tc>
              </a:tr>
              <a:tr h="907301">
                <a:tc>
                  <a:txBody>
                    <a:bodyPr/>
                    <a:lstStyle/>
                    <a:p>
                      <a:pPr marL="22860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Разработка концепции, формирование плана-графика работ по реализации проекта (дорожной карты) с определением основных направлений и ответственных исполнителей. 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836" marR="4483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710690" algn="l"/>
                        </a:tabLst>
                      </a:pPr>
                      <a:r>
                        <a:rPr lang="ru-RU" sz="1200" b="1" dirty="0" smtClean="0">
                          <a:effectLst/>
                        </a:rPr>
                        <a:t>Октябрь </a:t>
                      </a:r>
                      <a:r>
                        <a:rPr lang="ru-RU" sz="1200" b="1" dirty="0">
                          <a:effectLst/>
                        </a:rPr>
                        <a:t>2013</a:t>
                      </a:r>
                      <a:endParaRPr lang="ru-RU" sz="12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836" marR="44836" marT="0" marB="0" anchor="ctr">
                    <a:solidFill>
                      <a:schemeClr val="bg2"/>
                    </a:solidFill>
                  </a:tcPr>
                </a:tc>
              </a:tr>
              <a:tr h="302434">
                <a:tc>
                  <a:txBody>
                    <a:bodyPr/>
                    <a:lstStyle/>
                    <a:p>
                      <a:pPr marL="22860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Подготовка проектов Соглашения о партнерстве и Положения о СЭБ</a:t>
                      </a:r>
                      <a:r>
                        <a:rPr lang="ru-RU" sz="1200" dirty="0" smtClean="0">
                          <a:effectLst/>
                        </a:rPr>
                        <a:t>.</a:t>
                      </a:r>
                    </a:p>
                    <a:p>
                      <a:pPr marL="228600"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836" marR="4483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710690" algn="l"/>
                        </a:tabLst>
                      </a:pPr>
                      <a:r>
                        <a:rPr lang="ru-RU" sz="1200" b="1" dirty="0" smtClean="0">
                          <a:effectLst/>
                        </a:rPr>
                        <a:t>Октябрь-ноябрь </a:t>
                      </a:r>
                      <a:r>
                        <a:rPr lang="ru-RU" sz="1200" b="1" dirty="0">
                          <a:effectLst/>
                        </a:rPr>
                        <a:t>2013</a:t>
                      </a:r>
                      <a:endParaRPr lang="ru-RU" sz="12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836" marR="44836" marT="0" marB="0" anchor="ctr">
                    <a:solidFill>
                      <a:schemeClr val="bg2"/>
                    </a:solidFill>
                  </a:tcPr>
                </a:tc>
              </a:tr>
              <a:tr h="549035">
                <a:tc>
                  <a:txBody>
                    <a:bodyPr/>
                    <a:lstStyle/>
                    <a:p>
                      <a:pPr marL="22860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Подготовка пакета документов для включения проекта в </a:t>
                      </a:r>
                      <a:r>
                        <a:rPr lang="ru-RU" sz="1200" dirty="0" smtClean="0">
                          <a:effectLst/>
                        </a:rPr>
                        <a:t>федеральную целевую программу.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836" marR="4483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710690" algn="l"/>
                        </a:tabLst>
                      </a:pPr>
                      <a:r>
                        <a:rPr lang="ru-RU" sz="1200" b="1" dirty="0" smtClean="0">
                          <a:effectLst/>
                        </a:rPr>
                        <a:t>Октябрь - ноябрь 2013</a:t>
                      </a:r>
                      <a:endParaRPr lang="ru-RU" sz="12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836" marR="44836" marT="0" marB="0" anchor="ctr">
                    <a:solidFill>
                      <a:schemeClr val="bg2"/>
                    </a:solidFill>
                  </a:tcPr>
                </a:tc>
              </a:tr>
              <a:tr h="907301">
                <a:tc>
                  <a:txBody>
                    <a:bodyPr/>
                    <a:lstStyle/>
                    <a:p>
                      <a:pPr marL="22860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Знакомство с текущим состоянием дел по созданию и эксплуатации систем управления и формирования ЭБ, обмен опытом на базе университетов. 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836" marR="4483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71069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2013-2014 (по </a:t>
                      </a:r>
                      <a:r>
                        <a:rPr lang="ru-RU" sz="1200" b="1" dirty="0" err="1">
                          <a:effectLst/>
                        </a:rPr>
                        <a:t>спец.графику</a:t>
                      </a:r>
                      <a:r>
                        <a:rPr lang="ru-RU" sz="1200" b="1" dirty="0">
                          <a:effectLst/>
                        </a:rPr>
                        <a:t>) </a:t>
                      </a:r>
                      <a:br>
                        <a:rPr lang="ru-RU" sz="1200" b="1" dirty="0">
                          <a:effectLst/>
                        </a:rPr>
                      </a:br>
                      <a:r>
                        <a:rPr lang="ru-RU" sz="1200" b="1" dirty="0">
                          <a:effectLst/>
                        </a:rPr>
                        <a:t>(в </a:t>
                      </a:r>
                      <a:r>
                        <a:rPr lang="ru-RU" sz="1200" b="1" dirty="0" err="1">
                          <a:effectLst/>
                        </a:rPr>
                        <a:t>т.ч</a:t>
                      </a:r>
                      <a:r>
                        <a:rPr lang="ru-RU" sz="1200" b="1" dirty="0">
                          <a:effectLst/>
                        </a:rPr>
                        <a:t>. использование веб-технологий)</a:t>
                      </a:r>
                      <a:endParaRPr lang="ru-RU" sz="12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836" marR="44836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612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76672"/>
            <a:ext cx="6512511" cy="648072"/>
          </a:xfrm>
        </p:spPr>
        <p:txBody>
          <a:bodyPr/>
          <a:lstStyle/>
          <a:p>
            <a:pPr marL="0" indent="0">
              <a:buNone/>
            </a:pPr>
            <a:r>
              <a:rPr lang="ru-RU" sz="1600" dirty="0" smtClean="0">
                <a:solidFill>
                  <a:srgbClr val="0033CC"/>
                </a:solidFill>
                <a:effectLst/>
              </a:rPr>
              <a:t>Сетевая электронная библиотека</a:t>
            </a:r>
            <a:br>
              <a:rPr lang="ru-RU" sz="1600" dirty="0" smtClean="0">
                <a:solidFill>
                  <a:srgbClr val="0033CC"/>
                </a:solidFill>
                <a:effectLst/>
              </a:rPr>
            </a:br>
            <a:r>
              <a:rPr lang="ru-RU" sz="1600" dirty="0" smtClean="0">
                <a:solidFill>
                  <a:srgbClr val="0033CC"/>
                </a:solidFill>
                <a:effectLst/>
              </a:rPr>
              <a:t>федеральных университетов</a:t>
            </a:r>
            <a:endParaRPr lang="ru-RU" sz="1600" dirty="0">
              <a:solidFill>
                <a:srgbClr val="0033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00100" y="1196752"/>
            <a:ext cx="7286676" cy="482453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Задачи проекта: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/>
              <a:t> Обеспечение соблюдения требований законодательства об интеллектуальной собственности.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ru-RU" sz="2000" dirty="0" smtClean="0"/>
              <a:t>Согласование мероприятий по реализации проекта с законодательными инициативами и программами федерального, региональных уровней.</a:t>
            </a:r>
            <a:endParaRPr lang="ru-RU" sz="2000" dirty="0"/>
          </a:p>
          <a:p>
            <a:pPr marL="45720" indent="0">
              <a:buNone/>
            </a:pPr>
            <a:endParaRPr lang="ru-RU" sz="2000" dirty="0">
              <a:solidFill>
                <a:srgbClr val="C0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971709"/>
              </p:ext>
            </p:extLst>
          </p:nvPr>
        </p:nvGraphicFramePr>
        <p:xfrm>
          <a:off x="928662" y="3500438"/>
          <a:ext cx="7572428" cy="2773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52528"/>
                <a:gridCol w="2819900"/>
              </a:tblGrid>
              <a:tr h="1214446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ru-RU" sz="13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 принятие документальной базы для обеспечения совместного доступа участников сети к результатам интеллектуальной деятельности (электронному контенту) с учетом требований законодательства РФ в области защиты авторских и смежных прав</a:t>
                      </a:r>
                      <a:r>
                        <a:rPr lang="ru-RU" sz="13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3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endParaRPr lang="ru-RU" sz="13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710690" algn="l"/>
                        </a:tabLst>
                      </a:pPr>
                      <a:r>
                        <a:rPr lang="ru-RU" sz="13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Октябрь-декабрь 2013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1014426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ru-RU" sz="13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Подготовка законодательной инициативы и выход  в органы законодательной власти с пакетом изменений в ГК РФ в области права интеллектуальной собственности на учебные и учебно-методические издания, созданные в университетах</a:t>
                      </a:r>
                      <a:r>
                        <a:rPr lang="ru-RU" sz="13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3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endParaRPr lang="ru-RU" sz="13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710690" algn="l"/>
                        </a:tabLst>
                      </a:pPr>
                      <a:r>
                        <a:rPr lang="ru-RU" sz="13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Март-июнь 2014</a:t>
                      </a: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5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250</TotalTime>
  <Words>701</Words>
  <Application>Microsoft Office PowerPoint</Application>
  <PresentationFormat>Экран (4:3)</PresentationFormat>
  <Paragraphs>105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Воздушный поток</vt:lpstr>
      <vt:lpstr>Сетевая электронная библиотека  федеральных университетов</vt:lpstr>
      <vt:lpstr>Сетевая электронная библиотека федеральных университетов</vt:lpstr>
      <vt:lpstr>Сетевая электронная библиотека федеральных университетов</vt:lpstr>
      <vt:lpstr>Сетевая электронная библиотека федеральных университетов</vt:lpstr>
      <vt:lpstr>Сетевая электронная библиотека федеральных университетов</vt:lpstr>
      <vt:lpstr>Сетевая электронная библиотека федеральных университетов</vt:lpstr>
      <vt:lpstr>Сетевая электронная библиотека федеральных университетов</vt:lpstr>
      <vt:lpstr>Сетевая электронная библиотека федеральных университетов</vt:lpstr>
      <vt:lpstr>Сетевая электронная библиотека федеральных университетов</vt:lpstr>
      <vt:lpstr>Сетевая электронная библиотека федеральных университетов</vt:lpstr>
      <vt:lpstr>Сетевая электронная библиотека федеральных университетов</vt:lpstr>
      <vt:lpstr>Сетевая электронная библиотека федеральных университетов</vt:lpstr>
      <vt:lpstr>Сетевая электронная библиотека федеральных университетов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и развитие сетевой электронной библиотеки федеральных университетов</dc:title>
  <dc:creator>Морщихина Лариса Александровна</dc:creator>
  <cp:lastModifiedBy>Гильдебрант Александр Егорович</cp:lastModifiedBy>
  <cp:revision>44</cp:revision>
  <dcterms:created xsi:type="dcterms:W3CDTF">2013-09-25T07:54:03Z</dcterms:created>
  <dcterms:modified xsi:type="dcterms:W3CDTF">2013-10-05T04:32:13Z</dcterms:modified>
</cp:coreProperties>
</file>